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33"/>
  </p:notesMasterIdLst>
  <p:sldIdLst>
    <p:sldId id="256" r:id="rId2"/>
    <p:sldId id="270" r:id="rId3"/>
    <p:sldId id="257" r:id="rId4"/>
    <p:sldId id="258" r:id="rId5"/>
    <p:sldId id="259" r:id="rId6"/>
    <p:sldId id="273" r:id="rId7"/>
    <p:sldId id="266" r:id="rId8"/>
    <p:sldId id="271" r:id="rId9"/>
    <p:sldId id="268" r:id="rId10"/>
    <p:sldId id="274" r:id="rId11"/>
    <p:sldId id="277" r:id="rId12"/>
    <p:sldId id="278" r:id="rId13"/>
    <p:sldId id="279" r:id="rId14"/>
    <p:sldId id="280" r:id="rId15"/>
    <p:sldId id="281" r:id="rId16"/>
    <p:sldId id="267" r:id="rId17"/>
    <p:sldId id="283" r:id="rId18"/>
    <p:sldId id="284" r:id="rId19"/>
    <p:sldId id="285" r:id="rId20"/>
    <p:sldId id="286" r:id="rId21"/>
    <p:sldId id="276" r:id="rId22"/>
    <p:sldId id="275" r:id="rId23"/>
    <p:sldId id="282" r:id="rId24"/>
    <p:sldId id="287" r:id="rId25"/>
    <p:sldId id="288" r:id="rId26"/>
    <p:sldId id="289" r:id="rId27"/>
    <p:sldId id="290" r:id="rId28"/>
    <p:sldId id="291" r:id="rId29"/>
    <p:sldId id="292" r:id="rId30"/>
    <p:sldId id="264"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82" autoAdjust="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135DB-6871-44B6-9EC6-19EC218CF7F9}" type="datetimeFigureOut">
              <a:rPr lang="en-IN" smtClean="0"/>
              <a:t>24-11-2022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526D0-B533-4839-B9EB-FC24B6AFFF8D}" type="slidenum">
              <a:rPr lang="en-IN" smtClean="0"/>
              <a:t>‹#›</a:t>
            </a:fld>
            <a:endParaRPr lang="en-IN"/>
          </a:p>
        </p:txBody>
      </p:sp>
    </p:spTree>
    <p:extLst>
      <p:ext uri="{BB962C8B-B14F-4D97-AF65-F5344CB8AC3E}">
        <p14:creationId xmlns:p14="http://schemas.microsoft.com/office/powerpoint/2010/main" val="172166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A526D0-B533-4839-B9EB-FC24B6AFFF8D}" type="slidenum">
              <a:rPr lang="en-IN" smtClean="0"/>
              <a:t>21</a:t>
            </a:fld>
            <a:endParaRPr lang="en-IN"/>
          </a:p>
        </p:txBody>
      </p:sp>
    </p:spTree>
    <p:extLst>
      <p:ext uri="{BB962C8B-B14F-4D97-AF65-F5344CB8AC3E}">
        <p14:creationId xmlns:p14="http://schemas.microsoft.com/office/powerpoint/2010/main" val="39775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A526D0-B533-4839-B9EB-FC24B6AFFF8D}" type="slidenum">
              <a:rPr lang="en-IN" smtClean="0"/>
              <a:t>23</a:t>
            </a:fld>
            <a:endParaRPr lang="en-IN"/>
          </a:p>
        </p:txBody>
      </p:sp>
    </p:spTree>
    <p:extLst>
      <p:ext uri="{BB962C8B-B14F-4D97-AF65-F5344CB8AC3E}">
        <p14:creationId xmlns:p14="http://schemas.microsoft.com/office/powerpoint/2010/main" val="43984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775039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30B38-E4CF-48D8-9C94-A21A24582566}"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67462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57515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408694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1369585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952106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98826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47691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06450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176457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30B38-E4CF-48D8-9C94-A21A24582566}"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519142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30B38-E4CF-48D8-9C94-A21A24582566}"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682360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30B38-E4CF-48D8-9C94-A21A24582566}" type="datetimeFigureOut">
              <a:rPr lang="en-IN" smtClean="0"/>
              <a:t>24-11-2022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71139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30B38-E4CF-48D8-9C94-A21A24582566}"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964880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30B38-E4CF-48D8-9C94-A21A24582566}" type="datetimeFigureOut">
              <a:rPr lang="en-IN" smtClean="0"/>
              <a:t>24-11-2022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87701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30B38-E4CF-48D8-9C94-A21A24582566}"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336228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BC30B38-E4CF-48D8-9C94-A21A24582566}" type="datetimeFigureOut">
              <a:rPr lang="en-IN" smtClean="0"/>
              <a:t>24-11-2022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3930120F-24A9-4DBD-8CC3-CE23B05ECCB4}" type="slidenum">
              <a:rPr lang="en-IN" smtClean="0"/>
              <a:t>‹#›</a:t>
            </a:fld>
            <a:endParaRPr lang="en-IN"/>
          </a:p>
        </p:txBody>
      </p:sp>
    </p:spTree>
    <p:extLst>
      <p:ext uri="{BB962C8B-B14F-4D97-AF65-F5344CB8AC3E}">
        <p14:creationId xmlns:p14="http://schemas.microsoft.com/office/powerpoint/2010/main" val="2546557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BC30B38-E4CF-48D8-9C94-A21A24582566}" type="datetimeFigureOut">
              <a:rPr lang="en-IN" smtClean="0"/>
              <a:t>24-11-2022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930120F-24A9-4DBD-8CC3-CE23B05ECCB4}" type="slidenum">
              <a:rPr lang="en-IN" smtClean="0"/>
              <a:t>‹#›</a:t>
            </a:fld>
            <a:endParaRPr lang="en-IN"/>
          </a:p>
        </p:txBody>
      </p:sp>
    </p:spTree>
    <p:extLst>
      <p:ext uri="{BB962C8B-B14F-4D97-AF65-F5344CB8AC3E}">
        <p14:creationId xmlns:p14="http://schemas.microsoft.com/office/powerpoint/2010/main" val="3431522485"/>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ictevangelist.com/qr-codes-simply-create-read-appaday/"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jfif"/><Relationship Id="rId5" Type="http://schemas.openxmlformats.org/officeDocument/2006/relationships/image" Target="../media/image27.jfif"/><Relationship Id="rId4" Type="http://schemas.openxmlformats.org/officeDocument/2006/relationships/hyperlink" Target="https://hi.wikipedia.org/wiki/%E0%A4%9A%E0%A4%BF%E0%A4%A4%E0%A5%8D%E0%A4%B0:Digital_india.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nagpurtoday.in/rs-12-55-lakh-cash-card-scam-35-suspended-bus-conductors-booked-for-conspiracy-fraud/03091444"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institution/Sri-Krishna-College-of-Technology" TargetMode="External"/><Relationship Id="rId2" Type="http://schemas.openxmlformats.org/officeDocument/2006/relationships/hyperlink" Target="https://www.researchgate.net/profile/Sunitha-Nandhini-A"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0C6B-E6D2-41D9-9A8C-F5D2048B7BA5}"/>
              </a:ext>
            </a:extLst>
          </p:cNvPr>
          <p:cNvSpPr>
            <a:spLocks noGrp="1"/>
          </p:cNvSpPr>
          <p:nvPr>
            <p:ph type="ctrTitle"/>
          </p:nvPr>
        </p:nvSpPr>
        <p:spPr>
          <a:xfrm>
            <a:off x="1626724" y="2119247"/>
            <a:ext cx="8851554" cy="1309753"/>
          </a:xfrm>
        </p:spPr>
        <p:txBody>
          <a:bodyPr>
            <a:noAutofit/>
          </a:bodyPr>
          <a:lstStyle/>
          <a:p>
            <a:br>
              <a:rPr lang="en-US" sz="3200" dirty="0">
                <a:solidFill>
                  <a:schemeClr val="tx1"/>
                </a:solidFill>
                <a:latin typeface="Century Gothic" panose="020B0502020202020204" pitchFamily="34" charset="0"/>
              </a:rPr>
            </a:br>
            <a:br>
              <a:rPr lang="en-US" sz="3200" dirty="0">
                <a:solidFill>
                  <a:schemeClr val="tx1"/>
                </a:solidFill>
                <a:latin typeface="Century Gothic" panose="020B0502020202020204" pitchFamily="34" charset="0"/>
              </a:rPr>
            </a:br>
            <a:br>
              <a:rPr lang="en-US" sz="3200" dirty="0">
                <a:solidFill>
                  <a:schemeClr val="tx1"/>
                </a:solidFill>
                <a:latin typeface="Century Gothic" panose="020B0502020202020204" pitchFamily="34" charset="0"/>
              </a:rPr>
            </a:br>
            <a:r>
              <a:rPr lang="en-US" sz="2400" dirty="0">
                <a:solidFill>
                  <a:schemeClr val="tx1"/>
                </a:solidFill>
                <a:latin typeface="Times New Roman" panose="02020603050405020304" pitchFamily="18" charset="0"/>
                <a:cs typeface="Times New Roman" panose="02020603050405020304" pitchFamily="18" charset="0"/>
              </a:rPr>
              <a:t>Project STAGE – I presentation</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on</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bus tag</a:t>
            </a:r>
            <a:endParaRPr lang="en-IN" sz="3200" b="1" dirty="0">
              <a:latin typeface="Century Gothic" panose="020B0502020202020204" pitchFamily="34" charset="0"/>
            </a:endParaRPr>
          </a:p>
        </p:txBody>
      </p:sp>
      <p:sp>
        <p:nvSpPr>
          <p:cNvPr id="3" name="Subtitle 2">
            <a:extLst>
              <a:ext uri="{FF2B5EF4-FFF2-40B4-BE49-F238E27FC236}">
                <a16:creationId xmlns:a16="http://schemas.microsoft.com/office/drawing/2014/main" id="{A2531961-083D-48D1-B0A4-090B171E7195}"/>
              </a:ext>
            </a:extLst>
          </p:cNvPr>
          <p:cNvSpPr>
            <a:spLocks noGrp="1"/>
          </p:cNvSpPr>
          <p:nvPr>
            <p:ph type="subTitle" idx="1"/>
          </p:nvPr>
        </p:nvSpPr>
        <p:spPr>
          <a:xfrm>
            <a:off x="522514" y="3853543"/>
            <a:ext cx="11355355" cy="2571320"/>
          </a:xfrm>
        </p:spPr>
        <p:txBody>
          <a:bodyPr>
            <a:normAutofit/>
          </a:bodyPr>
          <a:lstStyle/>
          <a:p>
            <a:pPr algn="l"/>
            <a:r>
              <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Presented by:														PROJECT GUIDE:</a:t>
            </a:r>
          </a:p>
          <a:p>
            <a:pPr marL="457200" indent="-457200" algn="l">
              <a:buAutoNum type="arabicPeriod"/>
            </a:pPr>
            <a:r>
              <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RISHIKESH MUNDADA   72018301E							      DR. K. D. BAMANE</a:t>
            </a:r>
          </a:p>
          <a:p>
            <a:pPr marL="457200" indent="-457200" algn="l">
              <a:buAutoNum type="arabicPeriod"/>
            </a:pPr>
            <a:r>
              <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VAISHNAVI VAIDYA         72018624C							   ASSOCIATE PROFESSOR</a:t>
            </a:r>
          </a:p>
          <a:p>
            <a:pPr marL="457200" indent="-457200" algn="l">
              <a:buAutoNum type="arabicPeriod"/>
            </a:pPr>
            <a:r>
              <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MAYUR BUDHODKAR     72018276L							        (DYPCOE AKURDI)</a:t>
            </a:r>
          </a:p>
          <a:p>
            <a:pPr marL="457200" indent="-457200" algn="l">
              <a:buAutoNum type="arabicPeriod"/>
            </a:pPr>
            <a:r>
              <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JAGRUTI HARNE		   72161221M</a:t>
            </a:r>
          </a:p>
          <a:p>
            <a:pPr algn="l"/>
            <a:endParaRPr lang="en-US" sz="2000" dirty="0">
              <a:solidFill>
                <a:schemeClr val="tx2"/>
              </a:solidFill>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endParaRPr>
          </a:p>
        </p:txBody>
      </p:sp>
      <p:pic>
        <p:nvPicPr>
          <p:cNvPr id="5" name="Picture 4" descr="DY Patil Group Page Image">
            <a:extLst>
              <a:ext uri="{FF2B5EF4-FFF2-40B4-BE49-F238E27FC236}">
                <a16:creationId xmlns:a16="http://schemas.microsoft.com/office/drawing/2014/main" id="{8B5282CF-5C78-4AAC-B829-3FA631D17E83}"/>
              </a:ext>
            </a:extLst>
          </p:cNvPr>
          <p:cNvPicPr>
            <a:picLocks noChangeAspect="1" noChangeArrowheads="1"/>
          </p:cNvPicPr>
          <p:nvPr/>
        </p:nvPicPr>
        <p:blipFill>
          <a:blip r:embed="rId2"/>
          <a:srcRect/>
          <a:stretch>
            <a:fillRect/>
          </a:stretch>
        </p:blipFill>
        <p:spPr bwMode="auto">
          <a:xfrm>
            <a:off x="132347" y="112294"/>
            <a:ext cx="11927305" cy="1844843"/>
          </a:xfrm>
          <a:prstGeom prst="rect">
            <a:avLst/>
          </a:prstGeom>
          <a:noFill/>
        </p:spPr>
      </p:pic>
      <p:sp>
        <p:nvSpPr>
          <p:cNvPr id="6" name="TextBox 6">
            <a:extLst>
              <a:ext uri="{FF2B5EF4-FFF2-40B4-BE49-F238E27FC236}">
                <a16:creationId xmlns:a16="http://schemas.microsoft.com/office/drawing/2014/main" id="{E81EE436-35D3-4F4B-AE41-EB547B81F250}"/>
              </a:ext>
            </a:extLst>
          </p:cNvPr>
          <p:cNvSpPr txBox="1"/>
          <p:nvPr/>
        </p:nvSpPr>
        <p:spPr>
          <a:xfrm>
            <a:off x="3368746" y="274402"/>
            <a:ext cx="69342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dirty="0">
                <a:solidFill>
                  <a:schemeClr val="bg1"/>
                </a:solidFill>
                <a:latin typeface="Times New Roman" pitchFamily="18" charset="0"/>
                <a:cs typeface="Times New Roman" pitchFamily="18" charset="0"/>
              </a:rPr>
              <a:t>D. Y. Patil College of Engineering,  Akurdi, Pune</a:t>
            </a:r>
            <a:endParaRPr lang="en-IN" b="1" i="1" dirty="0">
              <a:solidFill>
                <a:schemeClr val="bg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28562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36FA471-6937-2AE0-2D42-509748804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719"/>
            <a:ext cx="4670349" cy="6604562"/>
          </a:xfrm>
          <a:prstGeom prst="rect">
            <a:avLst/>
          </a:prstGeom>
        </p:spPr>
      </p:pic>
      <p:sp>
        <p:nvSpPr>
          <p:cNvPr id="37" name="TextBox 36">
            <a:extLst>
              <a:ext uri="{FF2B5EF4-FFF2-40B4-BE49-F238E27FC236}">
                <a16:creationId xmlns:a16="http://schemas.microsoft.com/office/drawing/2014/main" id="{061165E1-24F8-5317-E904-35396A408272}"/>
              </a:ext>
            </a:extLst>
          </p:cNvPr>
          <p:cNvSpPr txBox="1"/>
          <p:nvPr/>
        </p:nvSpPr>
        <p:spPr>
          <a:xfrm>
            <a:off x="517050" y="345233"/>
            <a:ext cx="5116286" cy="1446550"/>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WIREFRAME FOR HOME PAGE</a:t>
            </a:r>
            <a:endParaRPr lang="en-IN"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1210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2149642" y="0"/>
            <a:ext cx="931244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USER AND SYSTEM REQUIREMENTS</a:t>
            </a:r>
            <a:endParaRPr lang="en-IN" sz="44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7AA23A2-6764-44B6-8EE4-B8BF650A97FB}"/>
              </a:ext>
            </a:extLst>
          </p:cNvPr>
          <p:cNvSpPr txBox="1"/>
          <p:nvPr/>
        </p:nvSpPr>
        <p:spPr>
          <a:xfrm>
            <a:off x="553453" y="826168"/>
            <a:ext cx="10716126" cy="5637634"/>
          </a:xfrm>
          <a:prstGeom prst="rect">
            <a:avLst/>
          </a:prstGeom>
          <a:noFill/>
        </p:spPr>
        <p:txBody>
          <a:bodyPr wrap="square" rtlCol="0">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Login system: It accepts the username and passwords of the users who are registered on the system.</a:t>
            </a:r>
          </a:p>
          <a:p>
            <a:pPr>
              <a:lnSpc>
                <a:spcPct val="107000"/>
              </a:lnSpc>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Authentication: It authenticates the users who are registered already in the system.</a:t>
            </a: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Display: This system shows the detailed information or navigation of the whole system. Like link to login, fill details, live location of bus.</a:t>
            </a: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Data Filling: An interactive page where we can fill the details of journey. The billing will be generated automatically based on fixed parameters.</a:t>
            </a: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Live tracking: The live location of the bus will be shown for the routes.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498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2149642" y="0"/>
            <a:ext cx="931244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FUNCTIONAL REQUIREMENTS</a:t>
            </a:r>
            <a:endParaRPr lang="en-IN" sz="44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7AA23A2-6764-44B6-8EE4-B8BF650A97FB}"/>
              </a:ext>
            </a:extLst>
          </p:cNvPr>
          <p:cNvSpPr txBox="1"/>
          <p:nvPr/>
        </p:nvSpPr>
        <p:spPr>
          <a:xfrm>
            <a:off x="425116" y="874294"/>
            <a:ext cx="10716126" cy="5930598"/>
          </a:xfrm>
          <a:prstGeom prst="rect">
            <a:avLst/>
          </a:prstGeom>
          <a:noFill/>
        </p:spPr>
        <p:txBody>
          <a:bodyPr wrap="square" rtlCol="0">
            <a:spAutoFit/>
          </a:bodyPr>
          <a:lstStyle/>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1.Live tracking before onboarding</a:t>
            </a: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2.Searching Best routes </a:t>
            </a: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3.Nearest location for onboarding</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4.Easy and lucid signup and login</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5.Automatic filling of starting point and manual filling of destination</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6.Automatic Ticket amount generation</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7.Scanning the correctness of ticket by scanning generated QR code at destination.</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173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2149642" y="0"/>
            <a:ext cx="931244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NON-FUNCTIONAL REQUIREMENTS</a:t>
            </a:r>
            <a:endParaRPr lang="en-IN" sz="44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B7AA23A2-6764-44B6-8EE4-B8BF650A97FB}"/>
              </a:ext>
            </a:extLst>
          </p:cNvPr>
          <p:cNvSpPr txBox="1"/>
          <p:nvPr/>
        </p:nvSpPr>
        <p:spPr>
          <a:xfrm>
            <a:off x="425116" y="874294"/>
            <a:ext cx="10716126" cy="5037405"/>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Usability</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Security</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Reliability</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Performance</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Availability</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Scalability</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370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2149642" y="0"/>
            <a:ext cx="931244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ER- DIAGRAM</a:t>
            </a:r>
            <a:endParaRPr lang="en-IN" sz="4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0606BDF-824C-4A24-A120-466752862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79" y="963303"/>
            <a:ext cx="9312442" cy="5614736"/>
          </a:xfrm>
          <a:prstGeom prst="rect">
            <a:avLst/>
          </a:prstGeom>
        </p:spPr>
      </p:pic>
    </p:spTree>
    <p:extLst>
      <p:ext uri="{BB962C8B-B14F-4D97-AF65-F5344CB8AC3E}">
        <p14:creationId xmlns:p14="http://schemas.microsoft.com/office/powerpoint/2010/main" val="10510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2149642" y="0"/>
            <a:ext cx="931244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USE CASE DIGRAM</a:t>
            </a:r>
            <a:endParaRPr lang="en-IN" sz="4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4CE636B-B2D8-9451-881E-C3D59796DADE}"/>
              </a:ext>
            </a:extLst>
          </p:cNvPr>
          <p:cNvPicPr>
            <a:picLocks noChangeAspect="1"/>
          </p:cNvPicPr>
          <p:nvPr/>
        </p:nvPicPr>
        <p:blipFill>
          <a:blip r:embed="rId2"/>
          <a:stretch>
            <a:fillRect/>
          </a:stretch>
        </p:blipFill>
        <p:spPr>
          <a:xfrm>
            <a:off x="2755154" y="903222"/>
            <a:ext cx="5562497" cy="5301635"/>
          </a:xfrm>
          <a:prstGeom prst="rect">
            <a:avLst/>
          </a:prstGeom>
        </p:spPr>
      </p:pic>
    </p:spTree>
    <p:extLst>
      <p:ext uri="{BB962C8B-B14F-4D97-AF65-F5344CB8AC3E}">
        <p14:creationId xmlns:p14="http://schemas.microsoft.com/office/powerpoint/2010/main" val="934302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DF29B-5AB6-4066-9857-B4B2A38846A0}"/>
              </a:ext>
            </a:extLst>
          </p:cNvPr>
          <p:cNvSpPr txBox="1"/>
          <p:nvPr/>
        </p:nvSpPr>
        <p:spPr>
          <a:xfrm>
            <a:off x="3304883" y="61475"/>
            <a:ext cx="11017188"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BLOCK DIAGRAM</a:t>
            </a:r>
            <a:endParaRPr lang="en-IN" sz="44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6E47CD57-595B-477B-9A9E-5EB6AE344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273" y="980983"/>
            <a:ext cx="4058954" cy="5717219"/>
          </a:xfrm>
          <a:prstGeom prst="rect">
            <a:avLst/>
          </a:prstGeom>
        </p:spPr>
      </p:pic>
    </p:spTree>
    <p:extLst>
      <p:ext uri="{BB962C8B-B14F-4D97-AF65-F5344CB8AC3E}">
        <p14:creationId xmlns:p14="http://schemas.microsoft.com/office/powerpoint/2010/main" val="314200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91B4-E1E3-4A6F-C0DF-FA2603C22EBA}"/>
              </a:ext>
            </a:extLst>
          </p:cNvPr>
          <p:cNvSpPr>
            <a:spLocks noGrp="1"/>
          </p:cNvSpPr>
          <p:nvPr>
            <p:ph type="title"/>
          </p:nvPr>
        </p:nvSpPr>
        <p:spPr>
          <a:xfrm>
            <a:off x="2468768" y="0"/>
            <a:ext cx="9905998" cy="1023257"/>
          </a:xfrm>
        </p:spPr>
        <p:txBody>
          <a:bodyPr>
            <a:normAutofit/>
          </a:bodyPr>
          <a:lstStyle/>
          <a:p>
            <a:r>
              <a:rPr lang="en-US" sz="4400" b="1" dirty="0"/>
              <a:t>Component Diagram</a:t>
            </a:r>
            <a:endParaRPr lang="en-IN" sz="4400" b="1" dirty="0"/>
          </a:p>
        </p:txBody>
      </p:sp>
      <p:pic>
        <p:nvPicPr>
          <p:cNvPr id="9" name="Content Placeholder 8">
            <a:extLst>
              <a:ext uri="{FF2B5EF4-FFF2-40B4-BE49-F238E27FC236}">
                <a16:creationId xmlns:a16="http://schemas.microsoft.com/office/drawing/2014/main" id="{225CE8CE-8D6D-6266-5B8C-B0CCA5BECADA}"/>
              </a:ext>
            </a:extLst>
          </p:cNvPr>
          <p:cNvPicPr>
            <a:picLocks noGrp="1" noChangeAspect="1"/>
          </p:cNvPicPr>
          <p:nvPr>
            <p:ph idx="1"/>
          </p:nvPr>
        </p:nvPicPr>
        <p:blipFill>
          <a:blip r:embed="rId2"/>
          <a:stretch>
            <a:fillRect/>
          </a:stretch>
        </p:blipFill>
        <p:spPr>
          <a:xfrm>
            <a:off x="3676261" y="1380931"/>
            <a:ext cx="4550966" cy="4492845"/>
          </a:xfrm>
        </p:spPr>
      </p:pic>
    </p:spTree>
    <p:extLst>
      <p:ext uri="{BB962C8B-B14F-4D97-AF65-F5344CB8AC3E}">
        <p14:creationId xmlns:p14="http://schemas.microsoft.com/office/powerpoint/2010/main" val="2594413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9A44-B45D-EF45-AA6B-AF5029260787}"/>
              </a:ext>
            </a:extLst>
          </p:cNvPr>
          <p:cNvSpPr>
            <a:spLocks noGrp="1"/>
          </p:cNvSpPr>
          <p:nvPr>
            <p:ph type="title"/>
          </p:nvPr>
        </p:nvSpPr>
        <p:spPr>
          <a:xfrm>
            <a:off x="3717465" y="116632"/>
            <a:ext cx="9905998" cy="985935"/>
          </a:xfrm>
        </p:spPr>
        <p:txBody>
          <a:bodyPr>
            <a:normAutofit/>
          </a:bodyPr>
          <a:lstStyle/>
          <a:p>
            <a:r>
              <a:rPr lang="en-US" sz="4400" b="1" dirty="0"/>
              <a:t>Class DIAGRAM</a:t>
            </a:r>
            <a:endParaRPr lang="en-IN" sz="4400" b="1" dirty="0"/>
          </a:p>
        </p:txBody>
      </p:sp>
      <p:pic>
        <p:nvPicPr>
          <p:cNvPr id="5" name="Content Placeholder 4">
            <a:extLst>
              <a:ext uri="{FF2B5EF4-FFF2-40B4-BE49-F238E27FC236}">
                <a16:creationId xmlns:a16="http://schemas.microsoft.com/office/drawing/2014/main" id="{A7F29536-21D1-AEAA-1220-4571676B1A2D}"/>
              </a:ext>
            </a:extLst>
          </p:cNvPr>
          <p:cNvPicPr>
            <a:picLocks noGrp="1" noChangeAspect="1"/>
          </p:cNvPicPr>
          <p:nvPr>
            <p:ph idx="1"/>
          </p:nvPr>
        </p:nvPicPr>
        <p:blipFill>
          <a:blip r:embed="rId2"/>
          <a:stretch>
            <a:fillRect/>
          </a:stretch>
        </p:blipFill>
        <p:spPr>
          <a:xfrm>
            <a:off x="3476160" y="1548342"/>
            <a:ext cx="5602526" cy="4700058"/>
          </a:xfrm>
        </p:spPr>
      </p:pic>
    </p:spTree>
    <p:extLst>
      <p:ext uri="{BB962C8B-B14F-4D97-AF65-F5344CB8AC3E}">
        <p14:creationId xmlns:p14="http://schemas.microsoft.com/office/powerpoint/2010/main" val="213601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685E-88E6-850A-7EE4-674697032B2E}"/>
              </a:ext>
            </a:extLst>
          </p:cNvPr>
          <p:cNvSpPr>
            <a:spLocks noGrp="1"/>
          </p:cNvSpPr>
          <p:nvPr>
            <p:ph type="title"/>
          </p:nvPr>
        </p:nvSpPr>
        <p:spPr>
          <a:xfrm>
            <a:off x="3039039" y="344129"/>
            <a:ext cx="9905998" cy="799322"/>
          </a:xfrm>
        </p:spPr>
        <p:txBody>
          <a:bodyPr>
            <a:normAutofit/>
          </a:bodyPr>
          <a:lstStyle/>
          <a:p>
            <a:r>
              <a:rPr lang="en-US" sz="4400" b="1" dirty="0"/>
              <a:t>DFD LEVEL 0 DIAGRAM</a:t>
            </a:r>
            <a:endParaRPr lang="en-IN" sz="4400" b="1" dirty="0"/>
          </a:p>
        </p:txBody>
      </p:sp>
      <p:pic>
        <p:nvPicPr>
          <p:cNvPr id="5" name="Content Placeholder 4">
            <a:extLst>
              <a:ext uri="{FF2B5EF4-FFF2-40B4-BE49-F238E27FC236}">
                <a16:creationId xmlns:a16="http://schemas.microsoft.com/office/drawing/2014/main" id="{58146AD6-37A0-96B3-D0FA-3C703C77E26E}"/>
              </a:ext>
            </a:extLst>
          </p:cNvPr>
          <p:cNvPicPr>
            <a:picLocks noGrp="1" noChangeAspect="1"/>
          </p:cNvPicPr>
          <p:nvPr>
            <p:ph idx="1"/>
          </p:nvPr>
        </p:nvPicPr>
        <p:blipFill>
          <a:blip r:embed="rId2"/>
          <a:stretch>
            <a:fillRect/>
          </a:stretch>
        </p:blipFill>
        <p:spPr>
          <a:xfrm>
            <a:off x="3587022" y="1754932"/>
            <a:ext cx="5017956" cy="3862096"/>
          </a:xfrm>
        </p:spPr>
      </p:pic>
    </p:spTree>
    <p:extLst>
      <p:ext uri="{BB962C8B-B14F-4D97-AF65-F5344CB8AC3E}">
        <p14:creationId xmlns:p14="http://schemas.microsoft.com/office/powerpoint/2010/main" val="2114791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0C6B-E6D2-41D9-9A8C-F5D2048B7BA5}"/>
              </a:ext>
            </a:extLst>
          </p:cNvPr>
          <p:cNvSpPr>
            <a:spLocks noGrp="1"/>
          </p:cNvSpPr>
          <p:nvPr>
            <p:ph type="ctrTitle"/>
          </p:nvPr>
        </p:nvSpPr>
        <p:spPr>
          <a:xfrm>
            <a:off x="1626724" y="0"/>
            <a:ext cx="8676222" cy="3200400"/>
          </a:xfrm>
        </p:spPr>
        <p:txBody>
          <a:bodyPr>
            <a:normAutofit/>
          </a:bodyPr>
          <a:lstStyle/>
          <a:p>
            <a:r>
              <a:rPr lang="en-US" sz="7200" b="1" dirty="0"/>
              <a:t>Bus tag</a:t>
            </a:r>
            <a:endParaRPr lang="en-IN" sz="7200" b="1" dirty="0"/>
          </a:p>
        </p:txBody>
      </p:sp>
      <p:sp>
        <p:nvSpPr>
          <p:cNvPr id="3" name="Subtitle 2">
            <a:extLst>
              <a:ext uri="{FF2B5EF4-FFF2-40B4-BE49-F238E27FC236}">
                <a16:creationId xmlns:a16="http://schemas.microsoft.com/office/drawing/2014/main" id="{A2531961-083D-48D1-B0A4-090B171E7195}"/>
              </a:ext>
            </a:extLst>
          </p:cNvPr>
          <p:cNvSpPr>
            <a:spLocks noGrp="1"/>
          </p:cNvSpPr>
          <p:nvPr>
            <p:ph type="subTitle" idx="1"/>
          </p:nvPr>
        </p:nvSpPr>
        <p:spPr>
          <a:xfrm>
            <a:off x="843381" y="3429000"/>
            <a:ext cx="10875144" cy="1905000"/>
          </a:xfrm>
        </p:spPr>
        <p:txBody>
          <a:bodyPr>
            <a:normAutofit/>
          </a:bodyPr>
          <a:lstStyle/>
          <a:p>
            <a:r>
              <a:rPr lang="en-IN" sz="3200" dirty="0"/>
              <a:t>Bus Ticket Booking System </a:t>
            </a:r>
          </a:p>
        </p:txBody>
      </p:sp>
      <mc:AlternateContent xmlns:mc="http://schemas.openxmlformats.org/markup-compatibility/2006">
        <mc:Choice xmlns:am3d="http://schemas.microsoft.com/office/drawing/2017/model3d" Requires="am3d">
          <p:graphicFrame>
            <p:nvGraphicFramePr>
              <p:cNvPr id="4" name="3D Model 3" descr="Public Bus">
                <a:extLst>
                  <a:ext uri="{FF2B5EF4-FFF2-40B4-BE49-F238E27FC236}">
                    <a16:creationId xmlns:a16="http://schemas.microsoft.com/office/drawing/2014/main" id="{578CD8C0-D3AA-4F8C-8FF5-EB66269837A1}"/>
                  </a:ext>
                </a:extLst>
              </p:cNvPr>
              <p:cNvGraphicFramePr>
                <a:graphicFrameLocks noChangeAspect="1"/>
              </p:cNvGraphicFramePr>
              <p:nvPr/>
            </p:nvGraphicFramePr>
            <p:xfrm>
              <a:off x="7013199" y="4475868"/>
              <a:ext cx="4593032" cy="2025499"/>
            </p:xfrm>
            <a:graphic>
              <a:graphicData uri="http://schemas.microsoft.com/office/drawing/2017/model3d">
                <am3d:model3d r:embed="rId2">
                  <am3d:spPr>
                    <a:xfrm>
                      <a:off x="0" y="0"/>
                      <a:ext cx="4593032" cy="2025499"/>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267744" ay="2037577" az="149772"/>
                    <am3d:postTrans dx="0" dy="0" dz="0"/>
                  </am3d:trans>
                  <am3d:raster rName="Office3DRenderer" rVer="16.0.8326">
                    <am3d:blip r:embed="rId3"/>
                  </am3d:raster>
                  <am3d:objViewport viewportSz="5182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ublic Bus">
                <a:extLst>
                  <a:ext uri="{FF2B5EF4-FFF2-40B4-BE49-F238E27FC236}">
                    <a16:creationId xmlns:a16="http://schemas.microsoft.com/office/drawing/2014/main" id="{578CD8C0-D3AA-4F8C-8FF5-EB66269837A1}"/>
                  </a:ext>
                </a:extLst>
              </p:cNvPr>
              <p:cNvPicPr>
                <a:picLocks noGrp="1" noRot="1" noChangeAspect="1" noMove="1" noResize="1" noEditPoints="1" noAdjustHandles="1" noChangeArrowheads="1" noChangeShapeType="1" noCrop="1"/>
              </p:cNvPicPr>
              <p:nvPr/>
            </p:nvPicPr>
            <p:blipFill>
              <a:blip r:embed="rId3"/>
              <a:stretch>
                <a:fillRect/>
              </a:stretch>
            </p:blipFill>
            <p:spPr>
              <a:xfrm>
                <a:off x="7013199" y="4475868"/>
                <a:ext cx="4593032" cy="2025499"/>
              </a:xfrm>
              <a:prstGeom prst="rect">
                <a:avLst/>
              </a:prstGeom>
            </p:spPr>
          </p:pic>
        </mc:Fallback>
      </mc:AlternateContent>
    </p:spTree>
    <p:extLst>
      <p:ext uri="{BB962C8B-B14F-4D97-AF65-F5344CB8AC3E}">
        <p14:creationId xmlns:p14="http://schemas.microsoft.com/office/powerpoint/2010/main" val="143792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AA3F-137D-2985-68C3-5419F16708F3}"/>
              </a:ext>
            </a:extLst>
          </p:cNvPr>
          <p:cNvSpPr>
            <a:spLocks noGrp="1"/>
          </p:cNvSpPr>
          <p:nvPr>
            <p:ph type="title"/>
          </p:nvPr>
        </p:nvSpPr>
        <p:spPr>
          <a:xfrm>
            <a:off x="2932472" y="495125"/>
            <a:ext cx="9905998" cy="855306"/>
          </a:xfrm>
        </p:spPr>
        <p:txBody>
          <a:bodyPr>
            <a:normAutofit/>
          </a:bodyPr>
          <a:lstStyle/>
          <a:p>
            <a:r>
              <a:rPr lang="en-US" sz="4400" b="1" dirty="0"/>
              <a:t>DFD LEVEL 1 </a:t>
            </a:r>
            <a:r>
              <a:rPr lang="en-US" sz="4400" b="1" dirty="0" err="1"/>
              <a:t>DIagram</a:t>
            </a:r>
            <a:endParaRPr lang="en-IN" sz="4400" b="1" dirty="0"/>
          </a:p>
        </p:txBody>
      </p:sp>
      <p:pic>
        <p:nvPicPr>
          <p:cNvPr id="5" name="Content Placeholder 4">
            <a:extLst>
              <a:ext uri="{FF2B5EF4-FFF2-40B4-BE49-F238E27FC236}">
                <a16:creationId xmlns:a16="http://schemas.microsoft.com/office/drawing/2014/main" id="{6DB8558D-8E91-8895-57D6-FA4544E81833}"/>
              </a:ext>
            </a:extLst>
          </p:cNvPr>
          <p:cNvPicPr>
            <a:picLocks noGrp="1" noChangeAspect="1"/>
          </p:cNvPicPr>
          <p:nvPr>
            <p:ph idx="1"/>
          </p:nvPr>
        </p:nvPicPr>
        <p:blipFill>
          <a:blip r:embed="rId2"/>
          <a:stretch>
            <a:fillRect/>
          </a:stretch>
        </p:blipFill>
        <p:spPr>
          <a:xfrm>
            <a:off x="2780535" y="1866900"/>
            <a:ext cx="6721828" cy="3460880"/>
          </a:xfrm>
        </p:spPr>
      </p:pic>
    </p:spTree>
    <p:extLst>
      <p:ext uri="{BB962C8B-B14F-4D97-AF65-F5344CB8AC3E}">
        <p14:creationId xmlns:p14="http://schemas.microsoft.com/office/powerpoint/2010/main" val="380900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4053352" y="0"/>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LOGIN PAGE</a:t>
            </a:r>
            <a:endParaRPr lang="en-IN" sz="4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9E7F3C2-B423-E1B6-8B44-1B25B0F7D256}"/>
              </a:ext>
            </a:extLst>
          </p:cNvPr>
          <p:cNvPicPr>
            <a:picLocks noChangeAspect="1"/>
          </p:cNvPicPr>
          <p:nvPr/>
        </p:nvPicPr>
        <p:blipFill rotWithShape="1">
          <a:blip r:embed="rId3"/>
          <a:srcRect t="13190" r="3791" b="5233"/>
          <a:stretch/>
        </p:blipFill>
        <p:spPr>
          <a:xfrm>
            <a:off x="1278193" y="975919"/>
            <a:ext cx="9871587" cy="5384472"/>
          </a:xfrm>
          <a:prstGeom prst="rect">
            <a:avLst/>
          </a:prstGeom>
        </p:spPr>
      </p:pic>
    </p:spTree>
    <p:extLst>
      <p:ext uri="{BB962C8B-B14F-4D97-AF65-F5344CB8AC3E}">
        <p14:creationId xmlns:p14="http://schemas.microsoft.com/office/powerpoint/2010/main" val="242370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55F09-D8BA-E155-D5BD-A4C0FFD50C67}"/>
              </a:ext>
            </a:extLst>
          </p:cNvPr>
          <p:cNvSpPr txBox="1"/>
          <p:nvPr/>
        </p:nvSpPr>
        <p:spPr>
          <a:xfrm>
            <a:off x="4034691" y="0"/>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SIGN UP PAGE</a:t>
            </a:r>
            <a:endParaRPr lang="en-IN" sz="44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AC15B932-812D-A5EA-FD63-AEBF930EA3B3}"/>
              </a:ext>
            </a:extLst>
          </p:cNvPr>
          <p:cNvPicPr>
            <a:picLocks noChangeAspect="1"/>
          </p:cNvPicPr>
          <p:nvPr/>
        </p:nvPicPr>
        <p:blipFill rotWithShape="1">
          <a:blip r:embed="rId2"/>
          <a:srcRect t="12616" r="4597" b="4517"/>
          <a:stretch/>
        </p:blipFill>
        <p:spPr>
          <a:xfrm>
            <a:off x="1278194" y="769441"/>
            <a:ext cx="9812593" cy="5683045"/>
          </a:xfrm>
          <a:prstGeom prst="rect">
            <a:avLst/>
          </a:prstGeom>
        </p:spPr>
      </p:pic>
    </p:spTree>
    <p:extLst>
      <p:ext uri="{BB962C8B-B14F-4D97-AF65-F5344CB8AC3E}">
        <p14:creationId xmlns:p14="http://schemas.microsoft.com/office/powerpoint/2010/main" val="323866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0764-E8B7-3592-56D7-4B48A6E3E359}"/>
              </a:ext>
            </a:extLst>
          </p:cNvPr>
          <p:cNvSpPr txBox="1"/>
          <p:nvPr/>
        </p:nvSpPr>
        <p:spPr>
          <a:xfrm>
            <a:off x="4407313" y="0"/>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QR PAGE</a:t>
            </a:r>
            <a:endParaRPr lang="en-IN" sz="440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B3CE7730-5952-64A7-98C8-BC4E349A1912}"/>
              </a:ext>
            </a:extLst>
          </p:cNvPr>
          <p:cNvPicPr>
            <a:picLocks noChangeAspect="1"/>
          </p:cNvPicPr>
          <p:nvPr/>
        </p:nvPicPr>
        <p:blipFill rotWithShape="1">
          <a:blip r:embed="rId3"/>
          <a:srcRect t="12904" r="3629" b="11971"/>
          <a:stretch/>
        </p:blipFill>
        <p:spPr>
          <a:xfrm>
            <a:off x="294967" y="852948"/>
            <a:ext cx="11749548" cy="5152103"/>
          </a:xfrm>
          <a:prstGeom prst="rect">
            <a:avLst/>
          </a:prstGeom>
        </p:spPr>
      </p:pic>
    </p:spTree>
    <p:extLst>
      <p:ext uri="{BB962C8B-B14F-4D97-AF65-F5344CB8AC3E}">
        <p14:creationId xmlns:p14="http://schemas.microsoft.com/office/powerpoint/2010/main" val="1533623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54F7C-CDBB-9149-1045-0F636EAD376E}"/>
              </a:ext>
            </a:extLst>
          </p:cNvPr>
          <p:cNvPicPr>
            <a:picLocks noChangeAspect="1"/>
          </p:cNvPicPr>
          <p:nvPr/>
        </p:nvPicPr>
        <p:blipFill rotWithShape="1">
          <a:blip r:embed="rId2"/>
          <a:srcRect t="13047" r="3387" b="5090"/>
          <a:stretch/>
        </p:blipFill>
        <p:spPr>
          <a:xfrm>
            <a:off x="206477" y="776748"/>
            <a:ext cx="11779045" cy="5614220"/>
          </a:xfrm>
          <a:prstGeom prst="rect">
            <a:avLst/>
          </a:prstGeom>
        </p:spPr>
      </p:pic>
    </p:spTree>
    <p:extLst>
      <p:ext uri="{BB962C8B-B14F-4D97-AF65-F5344CB8AC3E}">
        <p14:creationId xmlns:p14="http://schemas.microsoft.com/office/powerpoint/2010/main" val="3991933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2E3301-6E43-1531-4648-E6BE984D6CEC}"/>
              </a:ext>
            </a:extLst>
          </p:cNvPr>
          <p:cNvPicPr>
            <a:picLocks noChangeAspect="1"/>
          </p:cNvPicPr>
          <p:nvPr/>
        </p:nvPicPr>
        <p:blipFill rotWithShape="1">
          <a:blip r:embed="rId2"/>
          <a:srcRect t="12474" r="4436" b="5089"/>
          <a:stretch/>
        </p:blipFill>
        <p:spPr>
          <a:xfrm>
            <a:off x="270387" y="855406"/>
            <a:ext cx="11651226" cy="5653549"/>
          </a:xfrm>
          <a:prstGeom prst="rect">
            <a:avLst/>
          </a:prstGeom>
        </p:spPr>
      </p:pic>
      <p:sp>
        <p:nvSpPr>
          <p:cNvPr id="4" name="TextBox 3">
            <a:extLst>
              <a:ext uri="{FF2B5EF4-FFF2-40B4-BE49-F238E27FC236}">
                <a16:creationId xmlns:a16="http://schemas.microsoft.com/office/drawing/2014/main" id="{C6787945-BB0D-13AB-8E5B-FCD8CA6492AA}"/>
              </a:ext>
            </a:extLst>
          </p:cNvPr>
          <p:cNvSpPr txBox="1"/>
          <p:nvPr/>
        </p:nvSpPr>
        <p:spPr>
          <a:xfrm>
            <a:off x="4200835" y="85965"/>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HOME PAGE</a:t>
            </a:r>
            <a:endParaRPr lang="en-IN"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429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379A8-D6DF-F0B2-D7D6-4C7A2B0BBD89}"/>
              </a:ext>
            </a:extLst>
          </p:cNvPr>
          <p:cNvPicPr>
            <a:picLocks noChangeAspect="1"/>
          </p:cNvPicPr>
          <p:nvPr/>
        </p:nvPicPr>
        <p:blipFill rotWithShape="1">
          <a:blip r:embed="rId2"/>
          <a:srcRect t="12474" r="4516" b="9821"/>
          <a:stretch/>
        </p:blipFill>
        <p:spPr>
          <a:xfrm>
            <a:off x="275303" y="764458"/>
            <a:ext cx="11641394" cy="5329084"/>
          </a:xfrm>
          <a:prstGeom prst="rect">
            <a:avLst/>
          </a:prstGeom>
        </p:spPr>
      </p:pic>
    </p:spTree>
    <p:extLst>
      <p:ext uri="{BB962C8B-B14F-4D97-AF65-F5344CB8AC3E}">
        <p14:creationId xmlns:p14="http://schemas.microsoft.com/office/powerpoint/2010/main" val="109164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29C58-05F7-B6E6-E7DD-A1E9B57A89B7}"/>
              </a:ext>
            </a:extLst>
          </p:cNvPr>
          <p:cNvPicPr>
            <a:picLocks noChangeAspect="1"/>
          </p:cNvPicPr>
          <p:nvPr/>
        </p:nvPicPr>
        <p:blipFill rotWithShape="1">
          <a:blip r:embed="rId2"/>
          <a:srcRect t="13906" r="4598" b="5233"/>
          <a:stretch/>
        </p:blipFill>
        <p:spPr>
          <a:xfrm>
            <a:off x="280219" y="816078"/>
            <a:ext cx="11631561" cy="5545394"/>
          </a:xfrm>
          <a:prstGeom prst="rect">
            <a:avLst/>
          </a:prstGeom>
        </p:spPr>
      </p:pic>
    </p:spTree>
    <p:extLst>
      <p:ext uri="{BB962C8B-B14F-4D97-AF65-F5344CB8AC3E}">
        <p14:creationId xmlns:p14="http://schemas.microsoft.com/office/powerpoint/2010/main" val="1747498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41D2B5-4308-412B-7CC8-CB7E37F74609}"/>
              </a:ext>
            </a:extLst>
          </p:cNvPr>
          <p:cNvPicPr>
            <a:picLocks noChangeAspect="1"/>
          </p:cNvPicPr>
          <p:nvPr/>
        </p:nvPicPr>
        <p:blipFill rotWithShape="1">
          <a:blip r:embed="rId2"/>
          <a:srcRect t="13763" r="3871" b="5233"/>
          <a:stretch/>
        </p:blipFill>
        <p:spPr>
          <a:xfrm>
            <a:off x="314634" y="904568"/>
            <a:ext cx="11720052" cy="5555226"/>
          </a:xfrm>
          <a:prstGeom prst="rect">
            <a:avLst/>
          </a:prstGeom>
        </p:spPr>
      </p:pic>
      <p:sp>
        <p:nvSpPr>
          <p:cNvPr id="4" name="TextBox 3">
            <a:extLst>
              <a:ext uri="{FF2B5EF4-FFF2-40B4-BE49-F238E27FC236}">
                <a16:creationId xmlns:a16="http://schemas.microsoft.com/office/drawing/2014/main" id="{67AD1101-D51D-6666-9237-1CCBE841AE34}"/>
              </a:ext>
            </a:extLst>
          </p:cNvPr>
          <p:cNvSpPr txBox="1"/>
          <p:nvPr/>
        </p:nvSpPr>
        <p:spPr>
          <a:xfrm>
            <a:off x="4200835" y="85965"/>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MAP PAGE</a:t>
            </a:r>
            <a:endParaRPr lang="en-IN"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7459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8481D-279A-A5CA-0DEC-8F5CAC897735}"/>
              </a:ext>
            </a:extLst>
          </p:cNvPr>
          <p:cNvPicPr>
            <a:picLocks noChangeAspect="1"/>
          </p:cNvPicPr>
          <p:nvPr/>
        </p:nvPicPr>
        <p:blipFill rotWithShape="1">
          <a:blip r:embed="rId2"/>
          <a:srcRect t="12617" r="4275" b="29176"/>
          <a:stretch/>
        </p:blipFill>
        <p:spPr>
          <a:xfrm>
            <a:off x="147485" y="1750140"/>
            <a:ext cx="11670890" cy="3991899"/>
          </a:xfrm>
          <a:prstGeom prst="rect">
            <a:avLst/>
          </a:prstGeom>
        </p:spPr>
      </p:pic>
      <p:sp>
        <p:nvSpPr>
          <p:cNvPr id="4" name="TextBox 3">
            <a:extLst>
              <a:ext uri="{FF2B5EF4-FFF2-40B4-BE49-F238E27FC236}">
                <a16:creationId xmlns:a16="http://schemas.microsoft.com/office/drawing/2014/main" id="{7A13224D-0CD0-68E3-E241-37794C33D50D}"/>
              </a:ext>
            </a:extLst>
          </p:cNvPr>
          <p:cNvSpPr txBox="1"/>
          <p:nvPr/>
        </p:nvSpPr>
        <p:spPr>
          <a:xfrm>
            <a:off x="3984526" y="371100"/>
            <a:ext cx="511628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PAYMENT PAGE</a:t>
            </a:r>
            <a:endParaRPr lang="en-IN"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8665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E5C400-34A7-4F4F-AB19-D1D9F91E3345}"/>
              </a:ext>
            </a:extLst>
          </p:cNvPr>
          <p:cNvSpPr txBox="1"/>
          <p:nvPr/>
        </p:nvSpPr>
        <p:spPr>
          <a:xfrm>
            <a:off x="667305" y="1228397"/>
            <a:ext cx="10857390" cy="4401205"/>
          </a:xfrm>
          <a:prstGeom prst="rect">
            <a:avLst/>
          </a:prstGeom>
          <a:noFill/>
        </p:spPr>
        <p:txBody>
          <a:bodyPr wrap="square">
            <a:spAutoFit/>
          </a:bodyPr>
          <a:lstStyle/>
          <a:p>
            <a:pPr algn="just"/>
            <a:r>
              <a:rPr lang="en-IN" sz="2000" dirty="0"/>
              <a:t>We are proposing QR reader for a bus ticket. Users can scan QR reader instead of the ticket. In this app or website, after registration profile, we have to attach our bank details to this and add money to the wallet. Whenever we go by bus, we have to select from and to location. Then it will generate amount details for per head. Also, we can buy a ticket for extra members and produces the mean count. The user will show the bus tag QR code generated in mobile to radio frequency identification(RFID) technology and generates a conductor ID, So directly money will transfer from our wallet to transport corporation on basis of conductor ID. Then user will get an SMS alert for ticket payment proof.</a:t>
            </a:r>
          </a:p>
          <a:p>
            <a:pPr algn="just"/>
            <a:r>
              <a:rPr lang="en-IN" sz="2000" dirty="0"/>
              <a:t>For the users who don’t have smartphones will apply for the QR stickers and can show the sticker in RFID technology then conductor will put the information on the RFID screen and generate conductor ID and make payments and give him payment confirmation receipt.</a:t>
            </a:r>
          </a:p>
          <a:p>
            <a:endParaRPr lang="en-IN" sz="2000" dirty="0"/>
          </a:p>
        </p:txBody>
      </p:sp>
      <p:sp>
        <p:nvSpPr>
          <p:cNvPr id="7" name="TextBox 6">
            <a:extLst>
              <a:ext uri="{FF2B5EF4-FFF2-40B4-BE49-F238E27FC236}">
                <a16:creationId xmlns:a16="http://schemas.microsoft.com/office/drawing/2014/main" id="{3FB9B7B3-BE96-4AA0-8A90-4B4ACBA98031}"/>
              </a:ext>
            </a:extLst>
          </p:cNvPr>
          <p:cNvSpPr txBox="1"/>
          <p:nvPr/>
        </p:nvSpPr>
        <p:spPr>
          <a:xfrm>
            <a:off x="4538799" y="243674"/>
            <a:ext cx="4714043"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ABSTRACT</a:t>
            </a:r>
            <a:endParaRPr lang="en-IN" sz="4400" b="1"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AE977D1F-8DB0-4D47-80CD-0BE2E0AF6EA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487026" y="5162550"/>
            <a:ext cx="1628774" cy="1596592"/>
          </a:xfrm>
          <a:prstGeom prst="rect">
            <a:avLst/>
          </a:prstGeom>
        </p:spPr>
      </p:pic>
      <p:sp>
        <p:nvSpPr>
          <p:cNvPr id="10" name="TextBox 9">
            <a:extLst>
              <a:ext uri="{FF2B5EF4-FFF2-40B4-BE49-F238E27FC236}">
                <a16:creationId xmlns:a16="http://schemas.microsoft.com/office/drawing/2014/main" id="{133E6B81-38C9-4868-BF7B-755D2615F326}"/>
              </a:ext>
            </a:extLst>
          </p:cNvPr>
          <p:cNvSpPr txBox="1"/>
          <p:nvPr/>
        </p:nvSpPr>
        <p:spPr>
          <a:xfrm>
            <a:off x="10487025" y="7467599"/>
            <a:ext cx="1181427" cy="646331"/>
          </a:xfrm>
          <a:prstGeom prst="rect">
            <a:avLst/>
          </a:prstGeom>
          <a:noFill/>
        </p:spPr>
        <p:txBody>
          <a:bodyPr wrap="square" rtlCol="0">
            <a:spAutoFit/>
          </a:bodyPr>
          <a:lstStyle/>
          <a:p>
            <a:r>
              <a:rPr lang="en-IN" sz="900">
                <a:hlinkClick r:id="rId3" tooltip="http://ictevangelist.com/qr-codes-simply-create-read-appaday/"/>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9522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3BDC6-3DB6-4D60-8B66-C60AC40B8E9F}"/>
              </a:ext>
            </a:extLst>
          </p:cNvPr>
          <p:cNvSpPr txBox="1"/>
          <p:nvPr/>
        </p:nvSpPr>
        <p:spPr>
          <a:xfrm>
            <a:off x="503065" y="1360176"/>
            <a:ext cx="11185865" cy="2215991"/>
          </a:xfrm>
          <a:prstGeom prst="rect">
            <a:avLst/>
          </a:prstGeom>
          <a:noFill/>
        </p:spPr>
        <p:txBody>
          <a:bodyPr wrap="square">
            <a:spAutoFit/>
          </a:bodyPr>
          <a:lstStyle/>
          <a:p>
            <a:pPr algn="just"/>
            <a:r>
              <a:rPr lang="en-IN" sz="2000" dirty="0"/>
              <a:t>Our project is an clean and clear advancement of research paper of “UTTP advancing public transport”. The project will be supplementing the government schemes like, “Digital India Campaign", "Swachh Bharat Mission”. For the people who are working in backend technology and the system upgradation , the system is so friendly to implement.</a:t>
            </a:r>
          </a:p>
          <a:p>
            <a:pPr algn="just"/>
            <a:r>
              <a:rPr lang="en-IN" sz="2000" dirty="0"/>
              <a:t>The proposed system will bring a change as per the requirement of people so that they can rapidly buy the ticket and work accordingly.</a:t>
            </a:r>
          </a:p>
          <a:p>
            <a:endParaRPr lang="en-IN" dirty="0"/>
          </a:p>
        </p:txBody>
      </p:sp>
      <p:sp>
        <p:nvSpPr>
          <p:cNvPr id="4" name="TextBox 3">
            <a:extLst>
              <a:ext uri="{FF2B5EF4-FFF2-40B4-BE49-F238E27FC236}">
                <a16:creationId xmlns:a16="http://schemas.microsoft.com/office/drawing/2014/main" id="{518CE4BD-33FB-47D8-9A56-5A276740916E}"/>
              </a:ext>
            </a:extLst>
          </p:cNvPr>
          <p:cNvSpPr txBox="1"/>
          <p:nvPr/>
        </p:nvSpPr>
        <p:spPr>
          <a:xfrm>
            <a:off x="3916529" y="359735"/>
            <a:ext cx="435893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CONCLUSION</a:t>
            </a:r>
            <a:endParaRPr lang="en-IN" sz="44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2538F574-C224-4522-B409-5F3D55CB810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9900" y="5346050"/>
            <a:ext cx="3279005" cy="1359675"/>
          </a:xfrm>
          <a:prstGeom prst="rect">
            <a:avLst/>
          </a:prstGeom>
        </p:spPr>
      </p:pic>
      <p:pic>
        <p:nvPicPr>
          <p:cNvPr id="17" name="Picture 16">
            <a:extLst>
              <a:ext uri="{FF2B5EF4-FFF2-40B4-BE49-F238E27FC236}">
                <a16:creationId xmlns:a16="http://schemas.microsoft.com/office/drawing/2014/main" id="{5F868614-308B-45C2-BCE2-0B7FE5515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1699" y="5086475"/>
            <a:ext cx="2828925" cy="1619250"/>
          </a:xfrm>
          <a:prstGeom prst="rect">
            <a:avLst/>
          </a:prstGeom>
        </p:spPr>
      </p:pic>
      <p:pic>
        <p:nvPicPr>
          <p:cNvPr id="19" name="Picture 18">
            <a:extLst>
              <a:ext uri="{FF2B5EF4-FFF2-40B4-BE49-F238E27FC236}">
                <a16:creationId xmlns:a16="http://schemas.microsoft.com/office/drawing/2014/main" id="{C8589603-DB8A-467C-8C4A-3779918EFE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7723" y="5115050"/>
            <a:ext cx="2876550" cy="1590675"/>
          </a:xfrm>
          <a:prstGeom prst="rect">
            <a:avLst/>
          </a:prstGeom>
        </p:spPr>
      </p:pic>
    </p:spTree>
    <p:extLst>
      <p:ext uri="{BB962C8B-B14F-4D97-AF65-F5344CB8AC3E}">
        <p14:creationId xmlns:p14="http://schemas.microsoft.com/office/powerpoint/2010/main" val="4275702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07631-C11C-403A-B43F-4F79DB8655D7}"/>
              </a:ext>
            </a:extLst>
          </p:cNvPr>
          <p:cNvSpPr txBox="1"/>
          <p:nvPr/>
        </p:nvSpPr>
        <p:spPr>
          <a:xfrm>
            <a:off x="4083727" y="230819"/>
            <a:ext cx="5477523"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REFERENCES</a:t>
            </a:r>
            <a:endParaRPr lang="en-IN" sz="4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1252946-28A4-49F0-ABB5-525E26B9DE26}"/>
              </a:ext>
            </a:extLst>
          </p:cNvPr>
          <p:cNvSpPr txBox="1"/>
          <p:nvPr/>
        </p:nvSpPr>
        <p:spPr>
          <a:xfrm>
            <a:off x="461639" y="1382286"/>
            <a:ext cx="11661535" cy="3539430"/>
          </a:xfrm>
          <a:prstGeom prst="rect">
            <a:avLst/>
          </a:prstGeom>
          <a:noFill/>
        </p:spPr>
        <p:txBody>
          <a:bodyPr wrap="square">
            <a:spAutoFit/>
          </a:bodyPr>
          <a:lstStyle/>
          <a:p>
            <a:r>
              <a:rPr lang="en-IN" sz="1600" dirty="0"/>
              <a:t>[1]</a:t>
            </a:r>
            <a:r>
              <a:rPr lang="en-US" sz="1600" b="1" i="0" dirty="0">
                <a:solidFill>
                  <a:srgbClr val="333333"/>
                </a:solidFill>
                <a:effectLst/>
                <a:latin typeface="Arial" panose="020B0604020202020204" pitchFamily="34" charset="0"/>
              </a:rPr>
              <a:t> </a:t>
            </a:r>
            <a:r>
              <a:rPr lang="en-US" sz="1600" i="0" dirty="0">
                <a:solidFill>
                  <a:schemeClr val="tx2"/>
                </a:solidFill>
                <a:effectLst/>
              </a:rPr>
              <a:t>Automated Bus Ticketing System Using RFID, </a:t>
            </a:r>
            <a:r>
              <a:rPr lang="en-IN" sz="1600" i="0" dirty="0">
                <a:solidFill>
                  <a:srgbClr val="333333"/>
                </a:solidFill>
                <a:effectLst/>
              </a:rPr>
              <a:t> </a:t>
            </a:r>
            <a:r>
              <a:rPr lang="en-IN" sz="1600" dirty="0">
                <a:solidFill>
                  <a:schemeClr val="tx2"/>
                </a:solidFill>
              </a:rPr>
              <a:t>2019 2nd International Conference on Intelligent Computing, Instrumentation and Control Technologies (ICICICT), </a:t>
            </a:r>
            <a:r>
              <a:rPr lang="en-US" sz="1600" i="0" dirty="0">
                <a:solidFill>
                  <a:schemeClr val="tx2"/>
                </a:solidFill>
                <a:effectLst/>
              </a:rPr>
              <a:t>Date of Conference: 5-6 July 2019</a:t>
            </a:r>
          </a:p>
          <a:p>
            <a:endParaRPr lang="en-IN" sz="1600" dirty="0">
              <a:solidFill>
                <a:schemeClr val="tx2"/>
              </a:solidFill>
            </a:endParaRPr>
          </a:p>
          <a:p>
            <a:pPr algn="l" fontAlgn="base"/>
            <a:r>
              <a:rPr lang="en-IN" sz="1600" dirty="0"/>
              <a:t>[2] </a:t>
            </a:r>
            <a:r>
              <a:rPr lang="en-IN" sz="1600" b="0" i="0" dirty="0">
                <a:solidFill>
                  <a:schemeClr val="tx2"/>
                </a:solidFill>
                <a:effectLst/>
              </a:rPr>
              <a:t>Bus Ticket System for Public Transport Using QR Code</a:t>
            </a:r>
          </a:p>
          <a:p>
            <a:pPr algn="l" fontAlgn="base"/>
            <a:r>
              <a:rPr lang="en-IN" sz="1600" b="0" i="0" dirty="0">
                <a:solidFill>
                  <a:schemeClr val="tx2"/>
                </a:solidFill>
                <a:effectLst/>
              </a:rPr>
              <a:t>C. Upendra Reddy</a:t>
            </a:r>
            <a:r>
              <a:rPr lang="en-IN" sz="1600" b="0" i="0" baseline="30000" dirty="0">
                <a:solidFill>
                  <a:schemeClr val="tx2"/>
                </a:solidFill>
                <a:effectLst/>
              </a:rPr>
              <a:t>1</a:t>
            </a:r>
            <a:r>
              <a:rPr lang="en-IN" sz="1600" b="0" i="0" dirty="0">
                <a:solidFill>
                  <a:schemeClr val="tx2"/>
                </a:solidFill>
                <a:effectLst/>
              </a:rPr>
              <a:t>, D.L.S. Vara Prasad Reddy</a:t>
            </a:r>
            <a:r>
              <a:rPr lang="en-IN" sz="1600" b="0" i="0" baseline="30000" dirty="0">
                <a:solidFill>
                  <a:schemeClr val="tx2"/>
                </a:solidFill>
                <a:effectLst/>
              </a:rPr>
              <a:t>1</a:t>
            </a:r>
            <a:r>
              <a:rPr lang="en-IN" sz="1600" b="0" i="0" dirty="0">
                <a:solidFill>
                  <a:schemeClr val="tx2"/>
                </a:solidFill>
                <a:effectLst/>
              </a:rPr>
              <a:t>, N. Srinivasan</a:t>
            </a:r>
            <a:r>
              <a:rPr lang="en-IN" sz="1600" b="0" i="0" baseline="30000" dirty="0">
                <a:solidFill>
                  <a:schemeClr val="tx2"/>
                </a:solidFill>
                <a:effectLst/>
              </a:rPr>
              <a:t>2</a:t>
            </a:r>
            <a:r>
              <a:rPr lang="en-IN" sz="1600" b="0" i="0" dirty="0">
                <a:solidFill>
                  <a:schemeClr val="tx2"/>
                </a:solidFill>
                <a:effectLst/>
              </a:rPr>
              <a:t> and J Albert Mayan</a:t>
            </a:r>
            <a:r>
              <a:rPr lang="en-IN" sz="1600" b="0" i="0" baseline="30000" dirty="0">
                <a:solidFill>
                  <a:schemeClr val="tx2"/>
                </a:solidFill>
                <a:effectLst/>
              </a:rPr>
              <a:t>3</a:t>
            </a:r>
            <a:endParaRPr lang="en-IN" sz="1600" b="0" i="0" dirty="0">
              <a:solidFill>
                <a:schemeClr val="tx2"/>
              </a:solidFill>
              <a:effectLst/>
            </a:endParaRPr>
          </a:p>
          <a:p>
            <a:pPr algn="l" fontAlgn="base"/>
            <a:r>
              <a:rPr lang="en-IN" sz="1600" b="0" i="0" dirty="0">
                <a:solidFill>
                  <a:schemeClr val="tx2"/>
                </a:solidFill>
                <a:effectLst/>
              </a:rPr>
              <a:t>Published under licence by IOP Publishing Ltd - </a:t>
            </a:r>
            <a:r>
              <a:rPr lang="en-US" sz="1600" b="0" i="0" dirty="0">
                <a:solidFill>
                  <a:schemeClr val="tx2"/>
                </a:solidFill>
                <a:effectLst/>
              </a:rPr>
              <a:t>IOP Conference Series: Materials Science and Engineering, Volume 590, International Conference on Frontiers in Materials and Smart System Technologies 10 April 2019.</a:t>
            </a:r>
          </a:p>
          <a:p>
            <a:pPr algn="l" fontAlgn="base"/>
            <a:endParaRPr lang="en-IN" sz="1600" u="sng" dirty="0"/>
          </a:p>
          <a:p>
            <a:r>
              <a:rPr lang="en-IN" sz="1600" dirty="0"/>
              <a:t>[3]</a:t>
            </a:r>
            <a:r>
              <a:rPr lang="en-US" sz="1600" b="0" i="0" dirty="0">
                <a:effectLst/>
                <a:latin typeface="Arial" panose="020B0604020202020204" pitchFamily="34" charset="0"/>
              </a:rPr>
              <a:t> </a:t>
            </a:r>
            <a:r>
              <a:rPr lang="en-US" sz="1600" b="0" i="0" dirty="0">
                <a:effectLst/>
              </a:rPr>
              <a:t>An introduction to FASTAG : A Game Changer In Automatic </a:t>
            </a:r>
            <a:r>
              <a:rPr lang="en-US" sz="1600" dirty="0"/>
              <a:t>Toll Collection System In India. </a:t>
            </a:r>
            <a:r>
              <a:rPr lang="en-US" sz="1600" b="0" i="0" dirty="0">
                <a:effectLst/>
              </a:rPr>
              <a:t>1S.Amrin1Assistant Professor1Computer Science, 1Indian Academy Group of Institutions, Bangalore, India , June 2019.</a:t>
            </a:r>
          </a:p>
          <a:p>
            <a:pPr algn="l"/>
            <a:endParaRPr lang="en-IN" sz="1600" b="0" i="0" u="none" strike="noStrike" baseline="0" dirty="0">
              <a:solidFill>
                <a:srgbClr val="000000"/>
              </a:solidFill>
              <a:latin typeface="Times New Roman" panose="02020603050405020304" pitchFamily="18" charset="0"/>
            </a:endParaRPr>
          </a:p>
          <a:p>
            <a:r>
              <a:rPr lang="en-US" sz="1600" b="0" i="0" u="none" strike="noStrike" baseline="0" dirty="0">
                <a:latin typeface="Times New Roman" panose="02020603050405020304" pitchFamily="18" charset="0"/>
              </a:rPr>
              <a:t>[4]</a:t>
            </a:r>
            <a:r>
              <a:rPr lang="en-US" sz="1600" b="0" i="0" u="none" strike="noStrike" baseline="0" dirty="0">
                <a:solidFill>
                  <a:srgbClr val="000000"/>
                </a:solidFill>
                <a:latin typeface="Times New Roman" panose="02020603050405020304" pitchFamily="18" charset="0"/>
              </a:rPr>
              <a:t> </a:t>
            </a:r>
            <a:r>
              <a:rPr lang="en-US" sz="1600" b="0" i="0" u="none" strike="noStrike" baseline="0" dirty="0">
                <a:latin typeface="Century Gothic" panose="020B0502020202020204" pitchFamily="34" charset="0"/>
              </a:rPr>
              <a:t>Smart E-Ticketing System for Public Transport Bus </a:t>
            </a:r>
          </a:p>
          <a:p>
            <a:r>
              <a:rPr lang="en-IN" sz="1600" b="0" i="0" u="none" strike="noStrike" baseline="0" dirty="0">
                <a:latin typeface="Century Gothic" panose="020B0502020202020204" pitchFamily="34" charset="0"/>
              </a:rPr>
              <a:t>Author: </a:t>
            </a:r>
            <a:r>
              <a:rPr lang="en-IN" sz="1600" b="0" i="0" u="none" strike="noStrike" baseline="0" dirty="0" err="1">
                <a:latin typeface="Century Gothic" panose="020B0502020202020204" pitchFamily="34" charset="0"/>
              </a:rPr>
              <a:t>Sanam</a:t>
            </a:r>
            <a:r>
              <a:rPr lang="en-IN" sz="1600" b="0" i="0" u="none" strike="noStrike" baseline="0" dirty="0">
                <a:latin typeface="Century Gothic" panose="020B0502020202020204" pitchFamily="34" charset="0"/>
              </a:rPr>
              <a:t> </a:t>
            </a:r>
            <a:r>
              <a:rPr lang="en-IN" sz="1600" b="0" i="0" u="none" strike="noStrike" baseline="0" dirty="0" err="1">
                <a:latin typeface="Century Gothic" panose="020B0502020202020204" pitchFamily="34" charset="0"/>
              </a:rPr>
              <a:t>Kazi</a:t>
            </a:r>
            <a:r>
              <a:rPr lang="en-IN" sz="1600" b="0" i="0" u="none" strike="noStrike" baseline="0" dirty="0">
                <a:latin typeface="Century Gothic" panose="020B0502020202020204" pitchFamily="34" charset="0"/>
              </a:rPr>
              <a:t>; </a:t>
            </a:r>
            <a:r>
              <a:rPr lang="en-IN" sz="1600" b="0" i="0" u="none" strike="noStrike" baseline="0" dirty="0" err="1">
                <a:latin typeface="Century Gothic" panose="020B0502020202020204" pitchFamily="34" charset="0"/>
              </a:rPr>
              <a:t>Murtuza</a:t>
            </a:r>
            <a:r>
              <a:rPr lang="en-IN" sz="1600" b="0" i="0" u="none" strike="noStrike" baseline="0" dirty="0">
                <a:latin typeface="Century Gothic" panose="020B0502020202020204" pitchFamily="34" charset="0"/>
              </a:rPr>
              <a:t> </a:t>
            </a:r>
            <a:r>
              <a:rPr lang="en-IN" sz="1600" b="0" i="0" u="none" strike="noStrike" baseline="0" dirty="0" err="1">
                <a:latin typeface="Century Gothic" panose="020B0502020202020204" pitchFamily="34" charset="0"/>
              </a:rPr>
              <a:t>Bagasrawala</a:t>
            </a:r>
            <a:r>
              <a:rPr lang="en-IN" sz="1600" b="0" i="0" u="none" strike="noStrike" baseline="0" dirty="0">
                <a:latin typeface="Century Gothic" panose="020B0502020202020204" pitchFamily="34" charset="0"/>
              </a:rPr>
              <a:t>; </a:t>
            </a:r>
            <a:r>
              <a:rPr lang="en-IN" sz="1600" b="0" i="0" u="none" strike="noStrike" baseline="0" dirty="0" err="1">
                <a:latin typeface="Century Gothic" panose="020B0502020202020204" pitchFamily="34" charset="0"/>
              </a:rPr>
              <a:t>Farheen</a:t>
            </a:r>
            <a:r>
              <a:rPr lang="en-IN" sz="1600" b="0" i="0" u="none" strike="noStrike" baseline="0" dirty="0">
                <a:latin typeface="Century Gothic" panose="020B0502020202020204" pitchFamily="34" charset="0"/>
              </a:rPr>
              <a:t> Shaikh; </a:t>
            </a:r>
            <a:r>
              <a:rPr lang="en-IN" sz="1600" b="0" i="0" u="none" strike="noStrike" baseline="0" dirty="0" err="1">
                <a:latin typeface="Century Gothic" panose="020B0502020202020204" pitchFamily="34" charset="0"/>
              </a:rPr>
              <a:t>Anamta</a:t>
            </a:r>
            <a:r>
              <a:rPr lang="en-IN" sz="1600" b="0" i="0" u="none" strike="noStrike" baseline="0" dirty="0">
                <a:latin typeface="Century Gothic" panose="020B0502020202020204" pitchFamily="34" charset="0"/>
              </a:rPr>
              <a:t> Sayyed 	</a:t>
            </a:r>
          </a:p>
          <a:p>
            <a:endParaRPr lang="en-IN" sz="1600" dirty="0"/>
          </a:p>
        </p:txBody>
      </p:sp>
    </p:spTree>
    <p:extLst>
      <p:ext uri="{BB962C8B-B14F-4D97-AF65-F5344CB8AC3E}">
        <p14:creationId xmlns:p14="http://schemas.microsoft.com/office/powerpoint/2010/main" val="20813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3B769D-6813-4C48-B8D9-CF1BEF4F9140}"/>
              </a:ext>
            </a:extLst>
          </p:cNvPr>
          <p:cNvSpPr txBox="1"/>
          <p:nvPr/>
        </p:nvSpPr>
        <p:spPr>
          <a:xfrm>
            <a:off x="338831" y="2203698"/>
            <a:ext cx="11514338" cy="3785652"/>
          </a:xfrm>
          <a:prstGeom prst="rect">
            <a:avLst/>
          </a:prstGeom>
          <a:noFill/>
        </p:spPr>
        <p:txBody>
          <a:bodyPr wrap="square">
            <a:spAutoFit/>
          </a:bodyPr>
          <a:lstStyle/>
          <a:p>
            <a:pPr algn="just"/>
            <a:r>
              <a:rPr lang="en-IN" sz="2000" dirty="0"/>
              <a:t>For the most part, in the transportation framework, the procedure of the ticket is taken care by the conductor. He used to gather the sum from the travelling individual and gives the ticket to them. Fundamentally, the entire procedure is finished by paper-based, the printed papers are issued as tickets. introducing days the handholding machines are utilized to print the tickets this framework is having different weaknesses. That traveller needs to convey the printed ticket to the last stop of their destination. That the conductor ought to guarantee that each explorer in the transport is having the ticket are most certainly not. The time taken for the printing of ticket of each individual in the transport is too long. Conductors must be prepared for keeping up the handheld machines. This procedure will take additional time and the abuse of Human Resource and fundamentals as well. </a:t>
            </a:r>
          </a:p>
          <a:p>
            <a:pPr algn="just"/>
            <a:r>
              <a:rPr lang="en-IN" sz="2000" dirty="0"/>
              <a:t>On the other side RFID framework is less time consuming and it follows the cashless India campaign rules. The RFID framework is likewise utilized for tracking also.</a:t>
            </a:r>
          </a:p>
        </p:txBody>
      </p:sp>
      <p:sp>
        <p:nvSpPr>
          <p:cNvPr id="4" name="TextBox 3">
            <a:extLst>
              <a:ext uri="{FF2B5EF4-FFF2-40B4-BE49-F238E27FC236}">
                <a16:creationId xmlns:a16="http://schemas.microsoft.com/office/drawing/2014/main" id="{474480A8-01AA-4E84-9B62-CB32916FD499}"/>
              </a:ext>
            </a:extLst>
          </p:cNvPr>
          <p:cNvSpPr txBox="1"/>
          <p:nvPr/>
        </p:nvSpPr>
        <p:spPr>
          <a:xfrm>
            <a:off x="3346881" y="689687"/>
            <a:ext cx="5246703"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INTRODUCTION</a:t>
            </a:r>
            <a:endParaRPr lang="en-IN" sz="4400" b="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B7D778C9-14F2-423B-902A-78521F22F0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0185" y="154012"/>
            <a:ext cx="2441358" cy="1864084"/>
          </a:xfrm>
          <a:prstGeom prst="rect">
            <a:avLst/>
          </a:prstGeom>
        </p:spPr>
      </p:pic>
      <p:sp>
        <p:nvSpPr>
          <p:cNvPr id="8" name="Multiplication Sign 7">
            <a:extLst>
              <a:ext uri="{FF2B5EF4-FFF2-40B4-BE49-F238E27FC236}">
                <a16:creationId xmlns:a16="http://schemas.microsoft.com/office/drawing/2014/main" id="{3D40E447-7191-4D78-9F98-E297EEDAB740}"/>
              </a:ext>
            </a:extLst>
          </p:cNvPr>
          <p:cNvSpPr/>
          <p:nvPr/>
        </p:nvSpPr>
        <p:spPr>
          <a:xfrm>
            <a:off x="-220463" y="-192329"/>
            <a:ext cx="3567344" cy="2556769"/>
          </a:xfrm>
          <a:prstGeom prst="mathMultiply">
            <a:avLst>
              <a:gd name="adj1" fmla="val 129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A00D8E6-9458-4942-9AB2-75E8987EC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8780" y="130720"/>
            <a:ext cx="3817783" cy="1887376"/>
          </a:xfrm>
          <a:prstGeom prst="rect">
            <a:avLst/>
          </a:prstGeom>
        </p:spPr>
      </p:pic>
      <p:sp>
        <p:nvSpPr>
          <p:cNvPr id="9" name="Half Frame 8">
            <a:extLst>
              <a:ext uri="{FF2B5EF4-FFF2-40B4-BE49-F238E27FC236}">
                <a16:creationId xmlns:a16="http://schemas.microsoft.com/office/drawing/2014/main" id="{E4902BEC-9862-49B2-AAD5-290A616C4B4E}"/>
              </a:ext>
            </a:extLst>
          </p:cNvPr>
          <p:cNvSpPr/>
          <p:nvPr/>
        </p:nvSpPr>
        <p:spPr>
          <a:xfrm rot="14680603">
            <a:off x="9521359" y="-209154"/>
            <a:ext cx="224164" cy="2716567"/>
          </a:xfrm>
          <a:prstGeom prst="halfFrame">
            <a:avLst>
              <a:gd name="adj1" fmla="val 33333"/>
              <a:gd name="adj2" fmla="val 2409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87381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53C66E-A441-4ED6-BAA6-AE20BD7AAF70}"/>
              </a:ext>
            </a:extLst>
          </p:cNvPr>
          <p:cNvSpPr txBox="1"/>
          <p:nvPr/>
        </p:nvSpPr>
        <p:spPr>
          <a:xfrm>
            <a:off x="3467932" y="153788"/>
            <a:ext cx="5610688"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LITERATURE REVIEW</a:t>
            </a:r>
            <a:endParaRPr lang="en-IN" sz="4400" b="1" dirty="0">
              <a:effectLst>
                <a:outerShdw blurRad="38100" dist="38100" dir="2700000" algn="tl">
                  <a:srgbClr val="000000">
                    <a:alpha val="43137"/>
                  </a:srgbClr>
                </a:outerShdw>
              </a:effectLst>
            </a:endParaRPr>
          </a:p>
        </p:txBody>
      </p:sp>
      <p:graphicFrame>
        <p:nvGraphicFramePr>
          <p:cNvPr id="5" name="Table 5">
            <a:extLst>
              <a:ext uri="{FF2B5EF4-FFF2-40B4-BE49-F238E27FC236}">
                <a16:creationId xmlns:a16="http://schemas.microsoft.com/office/drawing/2014/main" id="{B04010A6-C0A8-4787-A74F-422E0A54BAA1}"/>
              </a:ext>
            </a:extLst>
          </p:cNvPr>
          <p:cNvGraphicFramePr>
            <a:graphicFrameLocks noGrp="1"/>
          </p:cNvGraphicFramePr>
          <p:nvPr>
            <p:extLst>
              <p:ext uri="{D42A27DB-BD31-4B8C-83A1-F6EECF244321}">
                <p14:modId xmlns:p14="http://schemas.microsoft.com/office/powerpoint/2010/main" val="3966147338"/>
              </p:ext>
            </p:extLst>
          </p:nvPr>
        </p:nvGraphicFramePr>
        <p:xfrm>
          <a:off x="266700" y="923229"/>
          <a:ext cx="11668125" cy="5783663"/>
        </p:xfrm>
        <a:graphic>
          <a:graphicData uri="http://schemas.openxmlformats.org/drawingml/2006/table">
            <a:tbl>
              <a:tblPr firstRow="1" bandRow="1">
                <a:tableStyleId>{073A0DAA-6AF3-43AB-8588-CEC1D06C72B9}</a:tableStyleId>
              </a:tblPr>
              <a:tblGrid>
                <a:gridCol w="516764">
                  <a:extLst>
                    <a:ext uri="{9D8B030D-6E8A-4147-A177-3AD203B41FA5}">
                      <a16:colId xmlns:a16="http://schemas.microsoft.com/office/drawing/2014/main" val="2375426996"/>
                    </a:ext>
                  </a:extLst>
                </a:gridCol>
                <a:gridCol w="6465061">
                  <a:extLst>
                    <a:ext uri="{9D8B030D-6E8A-4147-A177-3AD203B41FA5}">
                      <a16:colId xmlns:a16="http://schemas.microsoft.com/office/drawing/2014/main" val="3359752172"/>
                    </a:ext>
                  </a:extLst>
                </a:gridCol>
                <a:gridCol w="2114550">
                  <a:extLst>
                    <a:ext uri="{9D8B030D-6E8A-4147-A177-3AD203B41FA5}">
                      <a16:colId xmlns:a16="http://schemas.microsoft.com/office/drawing/2014/main" val="3189167672"/>
                    </a:ext>
                  </a:extLst>
                </a:gridCol>
                <a:gridCol w="2571750">
                  <a:extLst>
                    <a:ext uri="{9D8B030D-6E8A-4147-A177-3AD203B41FA5}">
                      <a16:colId xmlns:a16="http://schemas.microsoft.com/office/drawing/2014/main" val="815895557"/>
                    </a:ext>
                  </a:extLst>
                </a:gridCol>
              </a:tblGrid>
              <a:tr h="730293">
                <a:tc>
                  <a:txBody>
                    <a:bodyPr/>
                    <a:lstStyle/>
                    <a:p>
                      <a:pPr algn="r"/>
                      <a:r>
                        <a:rPr lang="en-IN" sz="1400" dirty="0"/>
                        <a:t>SR NO</a:t>
                      </a:r>
                      <a:r>
                        <a:rPr lang="en-IN" dirty="0"/>
                        <a:t>.</a:t>
                      </a:r>
                    </a:p>
                  </a:txBody>
                  <a:tcPr/>
                </a:tc>
                <a:tc>
                  <a:txBody>
                    <a:bodyPr/>
                    <a:lstStyle/>
                    <a:p>
                      <a:r>
                        <a:rPr lang="en-IN" dirty="0"/>
                        <a:t>DOCUMENT </a:t>
                      </a:r>
                    </a:p>
                  </a:txBody>
                  <a:tcPr/>
                </a:tc>
                <a:tc>
                  <a:txBody>
                    <a:bodyPr/>
                    <a:lstStyle/>
                    <a:p>
                      <a:r>
                        <a:rPr lang="en-IN" dirty="0"/>
                        <a:t>DATE</a:t>
                      </a:r>
                    </a:p>
                  </a:txBody>
                  <a:tcPr/>
                </a:tc>
                <a:tc>
                  <a:txBody>
                    <a:bodyPr/>
                    <a:lstStyle/>
                    <a:p>
                      <a:r>
                        <a:rPr lang="en-IN" dirty="0"/>
                        <a:t>DESCRIPTION</a:t>
                      </a:r>
                    </a:p>
                  </a:txBody>
                  <a:tcPr/>
                </a:tc>
                <a:extLst>
                  <a:ext uri="{0D108BD9-81ED-4DB2-BD59-A6C34878D82A}">
                    <a16:rowId xmlns:a16="http://schemas.microsoft.com/office/drawing/2014/main" val="2927935722"/>
                  </a:ext>
                </a:extLst>
              </a:tr>
              <a:tr h="2800105">
                <a:tc>
                  <a:txBody>
                    <a:bodyPr/>
                    <a:lstStyle/>
                    <a:p>
                      <a:r>
                        <a:rPr lang="en-IN" dirty="0"/>
                        <a:t>1.</a:t>
                      </a:r>
                    </a:p>
                  </a:txBody>
                  <a:tcPr/>
                </a:tc>
                <a:tc>
                  <a:txBody>
                    <a:bodyPr/>
                    <a:lstStyle/>
                    <a:p>
                      <a:r>
                        <a:rPr lang="en-US" sz="1800" b="1" i="0" kern="1200" dirty="0">
                          <a:solidFill>
                            <a:schemeClr val="bg1"/>
                          </a:solidFill>
                          <a:effectLst/>
                          <a:latin typeface="+mn-lt"/>
                          <a:ea typeface="+mn-ea"/>
                          <a:cs typeface="+mn-cs"/>
                        </a:rPr>
                        <a:t>Automatic Bus Fare Collection System using RFID</a:t>
                      </a:r>
                    </a:p>
                    <a:p>
                      <a:r>
                        <a:rPr lang="en-US" sz="1800" b="1" i="0" kern="1200" dirty="0">
                          <a:solidFill>
                            <a:schemeClr val="bg1"/>
                          </a:solidFill>
                          <a:effectLst/>
                          <a:latin typeface="+mn-lt"/>
                          <a:ea typeface="+mn-ea"/>
                          <a:cs typeface="+mn-cs"/>
                        </a:rPr>
                        <a:t>March 2017</a:t>
                      </a:r>
                    </a:p>
                    <a:p>
                      <a:endParaRPr lang="en-US" sz="1800" b="1" i="0" kern="1200" dirty="0">
                        <a:solidFill>
                          <a:schemeClr val="bg1"/>
                        </a:solidFill>
                        <a:effectLst/>
                        <a:latin typeface="+mn-lt"/>
                        <a:ea typeface="+mn-ea"/>
                        <a:cs typeface="+mn-cs"/>
                      </a:endParaRPr>
                    </a:p>
                    <a:p>
                      <a:r>
                        <a:rPr lang="en-US" sz="1800" b="1" i="0" kern="1200" dirty="0">
                          <a:solidFill>
                            <a:schemeClr val="bg1"/>
                          </a:solidFill>
                          <a:effectLst/>
                          <a:latin typeface="+mn-lt"/>
                          <a:ea typeface="+mn-ea"/>
                          <a:cs typeface="+mn-cs"/>
                        </a:rPr>
                        <a:t>Authors:</a:t>
                      </a:r>
                    </a:p>
                    <a:p>
                      <a:r>
                        <a:rPr lang="en-US" sz="1800" b="1" i="0"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Sunitha Nandhini a</a:t>
                      </a:r>
                      <a:endParaRPr lang="en-US" sz="1800" b="1" i="0" kern="1200" dirty="0">
                        <a:solidFill>
                          <a:schemeClr val="bg1"/>
                        </a:solidFill>
                        <a:effectLst/>
                        <a:latin typeface="+mn-lt"/>
                        <a:ea typeface="+mn-ea"/>
                        <a:cs typeface="+mn-cs"/>
                      </a:endParaRPr>
                    </a:p>
                    <a:p>
                      <a:r>
                        <a:rPr lang="en-US" sz="1800" b="1"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Sri Krishna College of Technology</a:t>
                      </a:r>
                      <a:endParaRPr lang="en-US" sz="1800" b="1" i="0" kern="1200" dirty="0">
                        <a:solidFill>
                          <a:schemeClr val="bg1"/>
                        </a:solidFill>
                        <a:effectLst/>
                        <a:latin typeface="+mn-lt"/>
                        <a:ea typeface="+mn-ea"/>
                        <a:cs typeface="+mn-cs"/>
                      </a:endParaRPr>
                    </a:p>
                    <a:p>
                      <a:br>
                        <a:rPr lang="en-US" dirty="0">
                          <a:effectLst/>
                        </a:rPr>
                      </a:br>
                      <a:endParaRPr lang="en-IN" sz="1800" b="1" dirty="0"/>
                    </a:p>
                    <a:p>
                      <a:endParaRPr lang="en-IN" dirty="0"/>
                    </a:p>
                  </a:txBody>
                  <a:tcPr/>
                </a:tc>
                <a:tc>
                  <a:txBody>
                    <a:bodyPr/>
                    <a:lstStyle/>
                    <a:p>
                      <a:r>
                        <a:rPr lang="en-IN" dirty="0"/>
                        <a:t>March,</a:t>
                      </a:r>
                    </a:p>
                    <a:p>
                      <a:r>
                        <a:rPr lang="en-IN" dirty="0"/>
                        <a:t>2017</a:t>
                      </a:r>
                    </a:p>
                  </a:txBody>
                  <a:tcPr/>
                </a:tc>
                <a:tc>
                  <a:txBody>
                    <a:bodyPr/>
                    <a:lstStyle/>
                    <a:p>
                      <a:r>
                        <a:rPr lang="en-US" sz="1400" b="0" i="0" kern="1200" dirty="0">
                          <a:solidFill>
                            <a:schemeClr val="dk1"/>
                          </a:solidFill>
                          <a:effectLst/>
                          <a:latin typeface="+mn-lt"/>
                          <a:ea typeface="+mn-ea"/>
                          <a:cs typeface="+mn-cs"/>
                        </a:rPr>
                        <a:t>Automatic Fare Collection System implemented by RFID /Smart card . RFID card is given to the passenger and when passenger gets into the bus he has to swipe the card in the RFID reader and he has to a destination point in the device will automatically calculates the fare and deduct the money automatically .</a:t>
                      </a:r>
                      <a:endParaRPr lang="en-IN" sz="1400" dirty="0"/>
                    </a:p>
                  </a:txBody>
                  <a:tcPr/>
                </a:tc>
                <a:extLst>
                  <a:ext uri="{0D108BD9-81ED-4DB2-BD59-A6C34878D82A}">
                    <a16:rowId xmlns:a16="http://schemas.microsoft.com/office/drawing/2014/main" val="2033792649"/>
                  </a:ext>
                </a:extLst>
              </a:tr>
              <a:tr h="2126063">
                <a:tc>
                  <a:txBody>
                    <a:bodyPr/>
                    <a:lstStyle/>
                    <a:p>
                      <a:r>
                        <a:rPr lang="en-IN" dirty="0"/>
                        <a:t>2.</a:t>
                      </a:r>
                    </a:p>
                  </a:txBody>
                  <a:tcPr/>
                </a:tc>
                <a:tc>
                  <a:txBody>
                    <a:bodyPr/>
                    <a:lstStyle/>
                    <a:p>
                      <a:r>
                        <a:rPr lang="en-IN" sz="1800" b="1" dirty="0"/>
                        <a:t>Conductor less Bus Ticketing System Using RFID and Accident Information through GPS and GSM </a:t>
                      </a:r>
                    </a:p>
                    <a:p>
                      <a:endParaRPr lang="en-IN" sz="1800" b="1" dirty="0"/>
                    </a:p>
                    <a:p>
                      <a:r>
                        <a:rPr lang="en-IN" sz="1800" b="1" dirty="0"/>
                        <a:t>Author:</a:t>
                      </a:r>
                    </a:p>
                    <a:p>
                      <a:r>
                        <a:rPr lang="en-IN" sz="1800" b="1" u="sng" dirty="0" err="1"/>
                        <a:t>PT.Manikandan</a:t>
                      </a:r>
                      <a:r>
                        <a:rPr lang="en-IN" sz="1800" b="1" u="sng" dirty="0"/>
                        <a:t>, PG. </a:t>
                      </a:r>
                      <a:r>
                        <a:rPr lang="en-IN" sz="1800" b="1" u="sng" dirty="0" err="1"/>
                        <a:t>Kalaiyarasi</a:t>
                      </a:r>
                      <a:r>
                        <a:rPr lang="en-IN" sz="1800" b="1" u="sng" dirty="0"/>
                        <a:t>, PK. </a:t>
                      </a:r>
                      <a:r>
                        <a:rPr lang="en-IN" sz="1800" b="1" u="sng" dirty="0" err="1"/>
                        <a:t>Priyadharshini</a:t>
                      </a:r>
                      <a:r>
                        <a:rPr lang="en-IN" sz="1800" b="1" u="sng" dirty="0"/>
                        <a:t>, </a:t>
                      </a:r>
                      <a:r>
                        <a:rPr lang="en-IN" sz="1800" b="1" u="sng" dirty="0" err="1"/>
                        <a:t>PR.Priyanga</a:t>
                      </a:r>
                      <a:endParaRPr lang="en-IN" u="sng" dirty="0"/>
                    </a:p>
                  </a:txBody>
                  <a:tcPr/>
                </a:tc>
                <a:tc>
                  <a:txBody>
                    <a:bodyPr/>
                    <a:lstStyle/>
                    <a:p>
                      <a:r>
                        <a:rPr lang="en-IN" dirty="0"/>
                        <a:t>September,</a:t>
                      </a:r>
                    </a:p>
                    <a:p>
                      <a:r>
                        <a:rPr lang="en-IN" dirty="0"/>
                        <a:t>2015</a:t>
                      </a:r>
                    </a:p>
                  </a:txBody>
                  <a:tcPr/>
                </a:tc>
                <a:tc>
                  <a:txBody>
                    <a:bodyPr/>
                    <a:lstStyle/>
                    <a:p>
                      <a:r>
                        <a:rPr lang="en-IN" sz="1400" dirty="0"/>
                        <a:t>Count the passenger using IR sensor. GPS &amp; GSM is also used to find the accident location. LED is used as receiver for IR sensor.</a:t>
                      </a:r>
                      <a:r>
                        <a:rPr lang="en-US" sz="1400" b="0" i="0" kern="1200" dirty="0">
                          <a:solidFill>
                            <a:schemeClr val="dk1"/>
                          </a:solidFill>
                          <a:effectLst/>
                          <a:latin typeface="+mn-lt"/>
                          <a:ea typeface="+mn-ea"/>
                          <a:cs typeface="+mn-cs"/>
                        </a:rPr>
                        <a:t> Here the micro controller used is Atmel 89C52. It is programmable memory.</a:t>
                      </a:r>
                      <a:endParaRPr lang="en-IN" sz="1400" dirty="0"/>
                    </a:p>
                  </a:txBody>
                  <a:tcPr/>
                </a:tc>
                <a:extLst>
                  <a:ext uri="{0D108BD9-81ED-4DB2-BD59-A6C34878D82A}">
                    <a16:rowId xmlns:a16="http://schemas.microsoft.com/office/drawing/2014/main" val="4088172571"/>
                  </a:ext>
                </a:extLst>
              </a:tr>
            </a:tbl>
          </a:graphicData>
        </a:graphic>
      </p:graphicFrame>
    </p:spTree>
    <p:extLst>
      <p:ext uri="{BB962C8B-B14F-4D97-AF65-F5344CB8AC3E}">
        <p14:creationId xmlns:p14="http://schemas.microsoft.com/office/powerpoint/2010/main" val="70477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53C66E-A441-4ED6-BAA6-AE20BD7AAF70}"/>
              </a:ext>
            </a:extLst>
          </p:cNvPr>
          <p:cNvSpPr txBox="1"/>
          <p:nvPr/>
        </p:nvSpPr>
        <p:spPr>
          <a:xfrm>
            <a:off x="3467932" y="153788"/>
            <a:ext cx="5610688"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LITERATURE REVIEW</a:t>
            </a:r>
            <a:endParaRPr lang="en-IN" sz="4400" b="1" dirty="0">
              <a:effectLst>
                <a:outerShdw blurRad="38100" dist="38100" dir="2700000" algn="tl">
                  <a:srgbClr val="000000">
                    <a:alpha val="43137"/>
                  </a:srgbClr>
                </a:outerShdw>
              </a:effectLst>
            </a:endParaRPr>
          </a:p>
        </p:txBody>
      </p:sp>
      <p:graphicFrame>
        <p:nvGraphicFramePr>
          <p:cNvPr id="5" name="Table 5">
            <a:extLst>
              <a:ext uri="{FF2B5EF4-FFF2-40B4-BE49-F238E27FC236}">
                <a16:creationId xmlns:a16="http://schemas.microsoft.com/office/drawing/2014/main" id="{B04010A6-C0A8-4787-A74F-422E0A54BAA1}"/>
              </a:ext>
            </a:extLst>
          </p:cNvPr>
          <p:cNvGraphicFramePr>
            <a:graphicFrameLocks noGrp="1"/>
          </p:cNvGraphicFramePr>
          <p:nvPr>
            <p:extLst>
              <p:ext uri="{D42A27DB-BD31-4B8C-83A1-F6EECF244321}">
                <p14:modId xmlns:p14="http://schemas.microsoft.com/office/powerpoint/2010/main" val="255828429"/>
              </p:ext>
            </p:extLst>
          </p:nvPr>
        </p:nvGraphicFramePr>
        <p:xfrm>
          <a:off x="266700" y="923229"/>
          <a:ext cx="11668125" cy="5239218"/>
        </p:xfrm>
        <a:graphic>
          <a:graphicData uri="http://schemas.openxmlformats.org/drawingml/2006/table">
            <a:tbl>
              <a:tblPr firstRow="1" bandRow="1">
                <a:tableStyleId>{073A0DAA-6AF3-43AB-8588-CEC1D06C72B9}</a:tableStyleId>
              </a:tblPr>
              <a:tblGrid>
                <a:gridCol w="516764">
                  <a:extLst>
                    <a:ext uri="{9D8B030D-6E8A-4147-A177-3AD203B41FA5}">
                      <a16:colId xmlns:a16="http://schemas.microsoft.com/office/drawing/2014/main" val="2375426996"/>
                    </a:ext>
                  </a:extLst>
                </a:gridCol>
                <a:gridCol w="6465061">
                  <a:extLst>
                    <a:ext uri="{9D8B030D-6E8A-4147-A177-3AD203B41FA5}">
                      <a16:colId xmlns:a16="http://schemas.microsoft.com/office/drawing/2014/main" val="3359752172"/>
                    </a:ext>
                  </a:extLst>
                </a:gridCol>
                <a:gridCol w="2114550">
                  <a:extLst>
                    <a:ext uri="{9D8B030D-6E8A-4147-A177-3AD203B41FA5}">
                      <a16:colId xmlns:a16="http://schemas.microsoft.com/office/drawing/2014/main" val="3189167672"/>
                    </a:ext>
                  </a:extLst>
                </a:gridCol>
                <a:gridCol w="2571750">
                  <a:extLst>
                    <a:ext uri="{9D8B030D-6E8A-4147-A177-3AD203B41FA5}">
                      <a16:colId xmlns:a16="http://schemas.microsoft.com/office/drawing/2014/main" val="815895557"/>
                    </a:ext>
                  </a:extLst>
                </a:gridCol>
              </a:tblGrid>
              <a:tr h="1093938">
                <a:tc>
                  <a:txBody>
                    <a:bodyPr/>
                    <a:lstStyle/>
                    <a:p>
                      <a:pPr algn="r"/>
                      <a:r>
                        <a:rPr lang="en-IN" sz="1400" dirty="0"/>
                        <a:t>SR NO</a:t>
                      </a:r>
                      <a:r>
                        <a:rPr lang="en-IN" dirty="0"/>
                        <a:t>.</a:t>
                      </a:r>
                    </a:p>
                  </a:txBody>
                  <a:tcPr/>
                </a:tc>
                <a:tc>
                  <a:txBody>
                    <a:bodyPr/>
                    <a:lstStyle/>
                    <a:p>
                      <a:r>
                        <a:rPr lang="en-IN" dirty="0"/>
                        <a:t>DOCUMENT </a:t>
                      </a:r>
                    </a:p>
                  </a:txBody>
                  <a:tcPr/>
                </a:tc>
                <a:tc>
                  <a:txBody>
                    <a:bodyPr/>
                    <a:lstStyle/>
                    <a:p>
                      <a:r>
                        <a:rPr lang="en-IN" dirty="0"/>
                        <a:t>DATE</a:t>
                      </a:r>
                    </a:p>
                  </a:txBody>
                  <a:tcPr/>
                </a:tc>
                <a:tc>
                  <a:txBody>
                    <a:bodyPr/>
                    <a:lstStyle/>
                    <a:p>
                      <a:r>
                        <a:rPr lang="en-IN" dirty="0"/>
                        <a:t>DESCRIPTION</a:t>
                      </a:r>
                    </a:p>
                  </a:txBody>
                  <a:tcPr/>
                </a:tc>
                <a:extLst>
                  <a:ext uri="{0D108BD9-81ED-4DB2-BD59-A6C34878D82A}">
                    <a16:rowId xmlns:a16="http://schemas.microsoft.com/office/drawing/2014/main" val="2927935722"/>
                  </a:ext>
                </a:extLst>
              </a:tr>
              <a:tr h="3955008">
                <a:tc>
                  <a:txBody>
                    <a:bodyPr/>
                    <a:lstStyle/>
                    <a:p>
                      <a:r>
                        <a:rPr lang="en-IN" dirty="0"/>
                        <a:t>3.</a:t>
                      </a:r>
                    </a:p>
                  </a:txBody>
                  <a:tcPr/>
                </a:tc>
                <a:tc>
                  <a:txBody>
                    <a:bodyPr/>
                    <a:lstStyle/>
                    <a:p>
                      <a:r>
                        <a:rPr lang="en-IN" sz="1800" b="1" dirty="0"/>
                        <a:t>GPS based Automated Public Transport Fare Collection Systems Based on Distance Travelled by Passenger Using Smart Card </a:t>
                      </a:r>
                    </a:p>
                    <a:p>
                      <a:endParaRPr lang="en-IN" sz="1800" b="1" dirty="0"/>
                    </a:p>
                    <a:p>
                      <a:r>
                        <a:rPr lang="en-IN" sz="1800" b="1" dirty="0"/>
                        <a:t>Author: </a:t>
                      </a:r>
                    </a:p>
                    <a:p>
                      <a:r>
                        <a:rPr lang="en-IN" sz="1800" b="1" u="sng" dirty="0"/>
                        <a:t>Arun Das .S .V, K. </a:t>
                      </a:r>
                      <a:r>
                        <a:rPr lang="en-IN" sz="1800" b="1" u="sng" dirty="0" err="1"/>
                        <a:t>Lingeswaran</a:t>
                      </a:r>
                      <a:br>
                        <a:rPr lang="en-US" dirty="0">
                          <a:effectLst/>
                        </a:rPr>
                      </a:br>
                      <a:endParaRPr lang="en-IN" sz="1800" b="1" dirty="0"/>
                    </a:p>
                    <a:p>
                      <a:endParaRPr lang="en-IN" dirty="0"/>
                    </a:p>
                  </a:txBody>
                  <a:tcPr/>
                </a:tc>
                <a:tc>
                  <a:txBody>
                    <a:bodyPr/>
                    <a:lstStyle/>
                    <a:p>
                      <a:r>
                        <a:rPr lang="en-IN" dirty="0"/>
                        <a:t>March,</a:t>
                      </a:r>
                    </a:p>
                    <a:p>
                      <a:r>
                        <a:rPr lang="en-IN" dirty="0"/>
                        <a:t>2014</a:t>
                      </a:r>
                    </a:p>
                  </a:txBody>
                  <a:tcPr/>
                </a:tc>
                <a:tc>
                  <a:txBody>
                    <a:bodyPr/>
                    <a:lstStyle/>
                    <a:p>
                      <a:r>
                        <a:rPr lang="en-US" sz="1400" b="0" i="0" kern="1200" dirty="0">
                          <a:solidFill>
                            <a:schemeClr val="dk1"/>
                          </a:solidFill>
                          <a:effectLst/>
                          <a:latin typeface="+mn-lt"/>
                          <a:ea typeface="+mn-ea"/>
                          <a:cs typeface="+mn-cs"/>
                        </a:rPr>
                        <a:t>The aim of this paper is to provide a comfort tension free and easy way of travelling and also to reduce the man power. This paper involves the combined usage of smart cards and GPS to make travelling smarter. In our paper, Smart card which has become a common thing now, holds the data of the card holders and GPS which is an efficient tool in many fields like surveillance and tracking , which is used in here to find the distance travelled by the user. </a:t>
                      </a:r>
                      <a:endParaRPr lang="en-IN" sz="1400" dirty="0"/>
                    </a:p>
                  </a:txBody>
                  <a:tcPr/>
                </a:tc>
                <a:extLst>
                  <a:ext uri="{0D108BD9-81ED-4DB2-BD59-A6C34878D82A}">
                    <a16:rowId xmlns:a16="http://schemas.microsoft.com/office/drawing/2014/main" val="2033792649"/>
                  </a:ext>
                </a:extLst>
              </a:tr>
            </a:tbl>
          </a:graphicData>
        </a:graphic>
      </p:graphicFrame>
    </p:spTree>
    <p:extLst>
      <p:ext uri="{BB962C8B-B14F-4D97-AF65-F5344CB8AC3E}">
        <p14:creationId xmlns:p14="http://schemas.microsoft.com/office/powerpoint/2010/main" val="2817186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F0997-898D-42A6-9902-2B958A1B8FA7}"/>
              </a:ext>
            </a:extLst>
          </p:cNvPr>
          <p:cNvSpPr txBox="1"/>
          <p:nvPr/>
        </p:nvSpPr>
        <p:spPr>
          <a:xfrm>
            <a:off x="615519" y="310719"/>
            <a:ext cx="11576481" cy="769441"/>
          </a:xfrm>
          <a:prstGeom prst="rect">
            <a:avLst/>
          </a:prstGeom>
          <a:noFill/>
        </p:spPr>
        <p:txBody>
          <a:bodyPr wrap="square" rtlCol="0">
            <a:spAutoFit/>
          </a:bodyPr>
          <a:lstStyle/>
          <a:p>
            <a:r>
              <a:rPr lang="en-US" sz="4400" b="1">
                <a:effectLst>
                  <a:outerShdw blurRad="38100" dist="38100" dir="2700000" algn="tl">
                    <a:srgbClr val="000000">
                      <a:alpha val="43137"/>
                    </a:srgbClr>
                  </a:outerShdw>
                </a:effectLst>
              </a:rPr>
              <a:t>PROBLEM DEFINITION</a:t>
            </a:r>
            <a:endParaRPr lang="en-IN" sz="4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B5B450F0-8F31-44D6-910E-D2626E6D63F2}"/>
              </a:ext>
            </a:extLst>
          </p:cNvPr>
          <p:cNvSpPr txBox="1"/>
          <p:nvPr/>
        </p:nvSpPr>
        <p:spPr>
          <a:xfrm>
            <a:off x="295923" y="1298644"/>
            <a:ext cx="11014229" cy="2554545"/>
          </a:xfrm>
          <a:prstGeom prst="rect">
            <a:avLst/>
          </a:prstGeom>
          <a:noFill/>
        </p:spPr>
        <p:txBody>
          <a:bodyPr wrap="square">
            <a:spAutoFit/>
          </a:bodyPr>
          <a:lstStyle/>
          <a:p>
            <a:pPr algn="just"/>
            <a:r>
              <a:rPr lang="en-IN" sz="2000" dirty="0"/>
              <a:t>In recent available systems available across the world and specially in India there are lot of irregularities . In India we have to wait in City bus for a long time to get the ticket and also passenger has to preserve the tickets till destination. Also the ticket is made up of a paper which takes long duration to degrade and it is harmful for environment. In today’s era of globalization the civilians has to waste a long time to search for the city buses and to reach their destination . In India around 60% of the population uses Government transport like , City buses. So to overcome all this problems we have developed the solution with following objectives.</a:t>
            </a:r>
          </a:p>
        </p:txBody>
      </p:sp>
      <p:pic>
        <p:nvPicPr>
          <p:cNvPr id="6" name="Picture 5">
            <a:extLst>
              <a:ext uri="{FF2B5EF4-FFF2-40B4-BE49-F238E27FC236}">
                <a16:creationId xmlns:a16="http://schemas.microsoft.com/office/drawing/2014/main" id="{3877FC89-812A-4987-B8B8-F7C0BC435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7370" y="3571471"/>
            <a:ext cx="3995091" cy="3148760"/>
          </a:xfrm>
          <a:prstGeom prst="rect">
            <a:avLst/>
          </a:prstGeom>
        </p:spPr>
      </p:pic>
    </p:spTree>
    <p:extLst>
      <p:ext uri="{BB962C8B-B14F-4D97-AF65-F5344CB8AC3E}">
        <p14:creationId xmlns:p14="http://schemas.microsoft.com/office/powerpoint/2010/main" val="2570930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F0997-898D-42A6-9902-2B958A1B8FA7}"/>
              </a:ext>
            </a:extLst>
          </p:cNvPr>
          <p:cNvSpPr txBox="1"/>
          <p:nvPr/>
        </p:nvSpPr>
        <p:spPr>
          <a:xfrm>
            <a:off x="615519" y="310719"/>
            <a:ext cx="11576481" cy="769441"/>
          </a:xfrm>
          <a:prstGeom prst="rect">
            <a:avLst/>
          </a:prstGeom>
          <a:noFill/>
        </p:spPr>
        <p:txBody>
          <a:bodyPr wrap="square" rtlCol="0">
            <a:spAutoFit/>
          </a:bodyPr>
          <a:lstStyle/>
          <a:p>
            <a:r>
              <a:rPr lang="en-IN" sz="4400" b="1" dirty="0">
                <a:effectLst>
                  <a:outerShdw blurRad="38100" dist="38100" dir="2700000" algn="tl">
                    <a:srgbClr val="000000">
                      <a:alpha val="43137"/>
                    </a:srgbClr>
                  </a:outerShdw>
                </a:effectLst>
              </a:rPr>
              <a:t>OBJECTIVES</a:t>
            </a:r>
          </a:p>
        </p:txBody>
      </p:sp>
      <p:sp>
        <p:nvSpPr>
          <p:cNvPr id="8" name="TextBox 7">
            <a:extLst>
              <a:ext uri="{FF2B5EF4-FFF2-40B4-BE49-F238E27FC236}">
                <a16:creationId xmlns:a16="http://schemas.microsoft.com/office/drawing/2014/main" id="{D236B57A-8181-4A6E-BEB9-865C8142D187}"/>
              </a:ext>
            </a:extLst>
          </p:cNvPr>
          <p:cNvSpPr txBox="1"/>
          <p:nvPr/>
        </p:nvSpPr>
        <p:spPr>
          <a:xfrm>
            <a:off x="672911" y="1254367"/>
            <a:ext cx="6894215" cy="3970318"/>
          </a:xfrm>
          <a:prstGeom prst="rect">
            <a:avLst/>
          </a:prstGeom>
          <a:noFill/>
        </p:spPr>
        <p:txBody>
          <a:bodyPr wrap="square">
            <a:spAutoFit/>
          </a:bodyPr>
          <a:lstStyle/>
          <a:p>
            <a:pPr algn="just"/>
            <a:r>
              <a:rPr lang="en-IN" dirty="0"/>
              <a:t>1. Objective is to propose a system which is user friendly.</a:t>
            </a:r>
          </a:p>
          <a:p>
            <a:pPr algn="just"/>
            <a:endParaRPr lang="en-IN" dirty="0"/>
          </a:p>
          <a:p>
            <a:pPr algn="just"/>
            <a:r>
              <a:rPr lang="en-IN" dirty="0"/>
              <a:t>2. Objective is to use the digital devices to promote paperless, cashless transaction.</a:t>
            </a:r>
          </a:p>
          <a:p>
            <a:pPr algn="just"/>
            <a:endParaRPr lang="en-IN" dirty="0"/>
          </a:p>
          <a:p>
            <a:pPr algn="just"/>
            <a:r>
              <a:rPr lang="en-IN" dirty="0"/>
              <a:t>3. Objective is to make the faster service of city buses so that Capital generating population can reach in time to their workplace.</a:t>
            </a:r>
          </a:p>
          <a:p>
            <a:pPr algn="just"/>
            <a:endParaRPr lang="en-IN" dirty="0"/>
          </a:p>
          <a:p>
            <a:pPr algn="just"/>
            <a:r>
              <a:rPr lang="en-IN" dirty="0"/>
              <a:t>4. Objective is to maintain the transparency in Public transport.</a:t>
            </a:r>
          </a:p>
          <a:p>
            <a:pPr algn="just"/>
            <a:r>
              <a:rPr lang="en-IN" dirty="0"/>
              <a:t> </a:t>
            </a:r>
          </a:p>
          <a:p>
            <a:pPr algn="just"/>
            <a:r>
              <a:rPr lang="en-IN" dirty="0"/>
              <a:t>5. Objective is to promote the automation in Public transport.</a:t>
            </a:r>
          </a:p>
        </p:txBody>
      </p:sp>
      <p:pic>
        <p:nvPicPr>
          <p:cNvPr id="5" name="Picture 4">
            <a:extLst>
              <a:ext uri="{FF2B5EF4-FFF2-40B4-BE49-F238E27FC236}">
                <a16:creationId xmlns:a16="http://schemas.microsoft.com/office/drawing/2014/main" id="{6C321569-97AE-40D3-9C7D-D00F9CE7A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2821" y="489284"/>
            <a:ext cx="3211178" cy="2350170"/>
          </a:xfrm>
          <a:prstGeom prst="rect">
            <a:avLst/>
          </a:prstGeom>
        </p:spPr>
      </p:pic>
    </p:spTree>
    <p:extLst>
      <p:ext uri="{BB962C8B-B14F-4D97-AF65-F5344CB8AC3E}">
        <p14:creationId xmlns:p14="http://schemas.microsoft.com/office/powerpoint/2010/main" val="183546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60922-535A-4339-AC7E-D16319BFDBF2}"/>
              </a:ext>
            </a:extLst>
          </p:cNvPr>
          <p:cNvSpPr txBox="1"/>
          <p:nvPr/>
        </p:nvSpPr>
        <p:spPr>
          <a:xfrm>
            <a:off x="0" y="239697"/>
            <a:ext cx="13156706"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 PROPOSED METHODOLOGY</a:t>
            </a:r>
            <a:endParaRPr lang="en-IN" sz="44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C5DB4382-96A3-42BD-BF3E-95BF0AAA49FC}"/>
              </a:ext>
            </a:extLst>
          </p:cNvPr>
          <p:cNvSpPr txBox="1"/>
          <p:nvPr/>
        </p:nvSpPr>
        <p:spPr>
          <a:xfrm>
            <a:off x="710213" y="1420751"/>
            <a:ext cx="8771138" cy="4832092"/>
          </a:xfrm>
          <a:prstGeom prst="rect">
            <a:avLst/>
          </a:prstGeom>
          <a:noFill/>
        </p:spPr>
        <p:txBody>
          <a:bodyPr wrap="square">
            <a:spAutoFit/>
          </a:bodyPr>
          <a:lstStyle/>
          <a:p>
            <a:pPr marL="342900" indent="-342900" algn="just">
              <a:buAutoNum type="arabicParenR"/>
            </a:pPr>
            <a:r>
              <a:rPr lang="en-IN" sz="2200" dirty="0"/>
              <a:t>Enter </a:t>
            </a:r>
          </a:p>
          <a:p>
            <a:pPr marL="342900" indent="-342900" algn="just">
              <a:buAutoNum type="arabicParenR"/>
            </a:pPr>
            <a:r>
              <a:rPr lang="en-IN" sz="2200" dirty="0"/>
              <a:t>Scan QR code from Validator </a:t>
            </a:r>
          </a:p>
          <a:p>
            <a:pPr marL="342900" indent="-342900" algn="just">
              <a:buAutoNum type="arabicParenR"/>
            </a:pPr>
            <a:r>
              <a:rPr lang="en-IN" sz="2200" dirty="0"/>
              <a:t>If passenger having mobile go to step 4,If passenger having card go to step 5.</a:t>
            </a:r>
          </a:p>
          <a:p>
            <a:pPr marL="342900" indent="-342900" algn="just">
              <a:buAutoNum type="arabicParenR"/>
            </a:pPr>
            <a:r>
              <a:rPr lang="en-IN" sz="2200" dirty="0"/>
              <a:t>Fill information     </a:t>
            </a:r>
          </a:p>
          <a:p>
            <a:pPr algn="just"/>
            <a:r>
              <a:rPr lang="en-IN" sz="2200" dirty="0"/>
              <a:t>	• start point (By default it is there)    </a:t>
            </a:r>
          </a:p>
          <a:p>
            <a:pPr algn="just"/>
            <a:r>
              <a:rPr lang="en-IN" sz="2200" dirty="0"/>
              <a:t>	• No. of passengers     </a:t>
            </a:r>
          </a:p>
          <a:p>
            <a:pPr algn="just"/>
            <a:r>
              <a:rPr lang="en-IN" sz="2200" dirty="0"/>
              <a:t>	• Age of passenger(By default it is there)  </a:t>
            </a:r>
          </a:p>
          <a:p>
            <a:pPr algn="just"/>
            <a:r>
              <a:rPr lang="en-IN" sz="2200" dirty="0"/>
              <a:t>     After this go to step 6 and at the time of leaving go to step 7 </a:t>
            </a:r>
          </a:p>
          <a:p>
            <a:pPr algn="just"/>
            <a:r>
              <a:rPr lang="en-IN" sz="2200" dirty="0"/>
              <a:t>5)  Go to conductor fill information as do in step 4 .</a:t>
            </a:r>
          </a:p>
          <a:p>
            <a:pPr algn="just"/>
            <a:r>
              <a:rPr lang="en-IN" sz="2200" dirty="0"/>
              <a:t>6)  Make payment online (Through our account on Website / 	App).</a:t>
            </a:r>
          </a:p>
          <a:p>
            <a:pPr algn="just"/>
            <a:r>
              <a:rPr lang="en-IN" sz="2200" dirty="0"/>
              <a:t>7)  Check payment by conductor. </a:t>
            </a:r>
          </a:p>
          <a:p>
            <a:pPr algn="just"/>
            <a:r>
              <a:rPr lang="en-IN" sz="2200" dirty="0"/>
              <a:t>8)  Exit</a:t>
            </a:r>
          </a:p>
        </p:txBody>
      </p:sp>
    </p:spTree>
    <p:extLst>
      <p:ext uri="{BB962C8B-B14F-4D97-AF65-F5344CB8AC3E}">
        <p14:creationId xmlns:p14="http://schemas.microsoft.com/office/powerpoint/2010/main" val="3657473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633</TotalTime>
  <Words>1571</Words>
  <Application>Microsoft Office PowerPoint</Application>
  <PresentationFormat>Widescreen</PresentationFormat>
  <Paragraphs>133</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Times New Roman</vt:lpstr>
      <vt:lpstr>Mesh</vt:lpstr>
      <vt:lpstr>   Project STAGE – I presentation on bus tag</vt:lpstr>
      <vt:lpstr>Bus tag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Diagram</vt:lpstr>
      <vt:lpstr>Class DIAGRAM</vt:lpstr>
      <vt:lpstr>DFD LEVEL 0 DIAGRAM</vt:lpstr>
      <vt:lpstr>DFD LEVEL 1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tag</dc:title>
  <dc:creator>IT SE B 654 Mundada Rishikesh</dc:creator>
  <cp:lastModifiedBy>Jagruti Harne</cp:lastModifiedBy>
  <cp:revision>29</cp:revision>
  <dcterms:created xsi:type="dcterms:W3CDTF">2021-10-05T08:31:58Z</dcterms:created>
  <dcterms:modified xsi:type="dcterms:W3CDTF">2022-11-24T04:32:22Z</dcterms:modified>
</cp:coreProperties>
</file>